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Gill Sans"/>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goic2OARGvBzsoxxOrpba7RqCm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844C65-4826-4115-A296-49AE36A28AE1}">
  <a:tblStyle styleId="{39844C65-4826-4115-A296-49AE36A28A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illSans-regular.fntdata"/><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80df13fa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080df13fa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80df13fa3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080df13fa3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80df13fa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080df13fa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80df13fa3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080df13fa3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80df13fa3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080df13fa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80df13fa3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080df13fa3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80df13fa3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080df13fa3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0df13fa3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080df13fa3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80df13f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080df13fa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080df13fa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80df13fa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2080df13fa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p:cSld name="Diapositiva titolo">
    <p:spTree>
      <p:nvGrpSpPr>
        <p:cNvPr id="18" name="Shape 18"/>
        <p:cNvGrpSpPr/>
        <p:nvPr/>
      </p:nvGrpSpPr>
      <p:grpSpPr>
        <a:xfrm>
          <a:off x="0" y="0"/>
          <a:ext cx="0" cy="0"/>
          <a:chOff x="0" y="0"/>
          <a:chExt cx="0" cy="0"/>
        </a:xfrm>
      </p:grpSpPr>
      <p:sp>
        <p:nvSpPr>
          <p:cNvPr id="19" name="Google Shape;19;p12"/>
          <p:cNvSpPr/>
          <p:nvPr/>
        </p:nvSpPr>
        <p:spPr>
          <a:xfrm>
            <a:off x="446534" y="2184400"/>
            <a:ext cx="11262866" cy="4206165"/>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
          <p:cNvSpPr txBox="1"/>
          <p:nvPr>
            <p:ph type="ctrTitle"/>
          </p:nvPr>
        </p:nvSpPr>
        <p:spPr>
          <a:xfrm>
            <a:off x="581191" y="3263152"/>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Gill Sans"/>
              <a:buNone/>
              <a:defRPr sz="4000" cap="none">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1" name="Google Shape;21;p12"/>
          <p:cNvGrpSpPr/>
          <p:nvPr/>
        </p:nvGrpSpPr>
        <p:grpSpPr>
          <a:xfrm>
            <a:off x="581191" y="866279"/>
            <a:ext cx="3311235" cy="1005958"/>
            <a:chOff x="3407410" y="3972442"/>
            <a:chExt cx="2322961" cy="705719"/>
          </a:xfrm>
        </p:grpSpPr>
        <p:pic>
          <p:nvPicPr>
            <p:cNvPr id="22" name="Google Shape;22;p12"/>
            <p:cNvPicPr preferRelativeResize="0"/>
            <p:nvPr/>
          </p:nvPicPr>
          <p:blipFill rotWithShape="1">
            <a:blip r:embed="rId2">
              <a:alphaModFix/>
            </a:blip>
            <a:srcRect b="16470" l="26144" r="6755" t="0"/>
            <a:stretch/>
          </p:blipFill>
          <p:spPr>
            <a:xfrm>
              <a:off x="4039870" y="3972443"/>
              <a:ext cx="1690501" cy="594995"/>
            </a:xfrm>
            <a:prstGeom prst="rect">
              <a:avLst/>
            </a:prstGeom>
            <a:noFill/>
            <a:ln>
              <a:noFill/>
            </a:ln>
          </p:spPr>
        </p:pic>
        <p:pic>
          <p:nvPicPr>
            <p:cNvPr id="23" name="Google Shape;23;p12"/>
            <p:cNvPicPr preferRelativeResize="0"/>
            <p:nvPr/>
          </p:nvPicPr>
          <p:blipFill rotWithShape="1">
            <a:blip r:embed="rId2">
              <a:alphaModFix/>
            </a:blip>
            <a:srcRect b="0" l="0" r="74661" t="0"/>
            <a:stretch/>
          </p:blipFill>
          <p:spPr>
            <a:xfrm>
              <a:off x="3407410" y="3972442"/>
              <a:ext cx="632460" cy="705719"/>
            </a:xfrm>
            <a:prstGeom prst="rect">
              <a:avLst/>
            </a:prstGeom>
            <a:noFill/>
            <a:ln>
              <a:noFill/>
            </a:ln>
          </p:spPr>
        </p:pic>
      </p:grpSp>
      <p:grpSp>
        <p:nvGrpSpPr>
          <p:cNvPr id="24" name="Google Shape;24;p12"/>
          <p:cNvGrpSpPr/>
          <p:nvPr/>
        </p:nvGrpSpPr>
        <p:grpSpPr>
          <a:xfrm>
            <a:off x="8258636" y="712673"/>
            <a:ext cx="3316104" cy="1159564"/>
            <a:chOff x="6192264" y="-33926"/>
            <a:chExt cx="3015235" cy="1054356"/>
          </a:xfrm>
        </p:grpSpPr>
        <p:sp>
          <p:nvSpPr>
            <p:cNvPr id="25" name="Google Shape;25;p12"/>
            <p:cNvSpPr/>
            <p:nvPr/>
          </p:nvSpPr>
          <p:spPr>
            <a:xfrm>
              <a:off x="6192264" y="-33926"/>
              <a:ext cx="3015235" cy="10543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26" name="Google Shape;26;p12"/>
            <p:cNvPicPr preferRelativeResize="0"/>
            <p:nvPr/>
          </p:nvPicPr>
          <p:blipFill rotWithShape="1">
            <a:blip r:embed="rId3">
              <a:alphaModFix/>
            </a:blip>
            <a:srcRect b="0" l="0" r="0" t="0"/>
            <a:stretch/>
          </p:blipFill>
          <p:spPr>
            <a:xfrm>
              <a:off x="6192265" y="-33925"/>
              <a:ext cx="2962658" cy="1013541"/>
            </a:xfrm>
            <a:prstGeom prst="rect">
              <a:avLst/>
            </a:prstGeom>
            <a:noFill/>
            <a:ln>
              <a:noFill/>
            </a:ln>
          </p:spPr>
        </p:pic>
      </p:grpSp>
      <p:sp>
        <p:nvSpPr>
          <p:cNvPr id="27" name="Google Shape;27;p12"/>
          <p:cNvSpPr txBox="1"/>
          <p:nvPr/>
        </p:nvSpPr>
        <p:spPr>
          <a:xfrm>
            <a:off x="5284239" y="6488668"/>
            <a:ext cx="16235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it-IT" sz="1800" u="none" cap="none" strike="noStrike">
                <a:solidFill>
                  <a:schemeClr val="accent1"/>
                </a:solidFill>
                <a:latin typeface="Gill Sans"/>
                <a:ea typeface="Gill Sans"/>
                <a:cs typeface="Gill Sans"/>
                <a:sym typeface="Gill Sans"/>
              </a:rPr>
              <a:t>A.A. 2019/2020</a:t>
            </a:r>
            <a:endParaRPr/>
          </a:p>
        </p:txBody>
      </p:sp>
      <p:sp>
        <p:nvSpPr>
          <p:cNvPr id="28" name="Google Shape;28;p12"/>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800" u="none" cap="none" strike="noStrike">
                <a:solidFill>
                  <a:schemeClr val="accent1"/>
                </a:solidFill>
                <a:latin typeface="Gill Sans"/>
                <a:ea typeface="Gill Sans"/>
                <a:cs typeface="Gill Sans"/>
                <a:sym typeface="Gill Sans"/>
              </a:defRPr>
            </a:lvl1pPr>
            <a:lvl2pPr indent="0" lvl="1" marL="0" algn="r">
              <a:spcBef>
                <a:spcPts val="0"/>
              </a:spcBef>
              <a:buNone/>
              <a:defRPr b="0" i="0" sz="1800" u="none" cap="none" strike="noStrike">
                <a:solidFill>
                  <a:schemeClr val="accent1"/>
                </a:solidFill>
                <a:latin typeface="Gill Sans"/>
                <a:ea typeface="Gill Sans"/>
                <a:cs typeface="Gill Sans"/>
                <a:sym typeface="Gill Sans"/>
              </a:defRPr>
            </a:lvl2pPr>
            <a:lvl3pPr indent="0" lvl="2" marL="0" algn="r">
              <a:spcBef>
                <a:spcPts val="0"/>
              </a:spcBef>
              <a:buNone/>
              <a:defRPr b="0" i="0" sz="1800" u="none" cap="none" strike="noStrike">
                <a:solidFill>
                  <a:schemeClr val="accent1"/>
                </a:solidFill>
                <a:latin typeface="Gill Sans"/>
                <a:ea typeface="Gill Sans"/>
                <a:cs typeface="Gill Sans"/>
                <a:sym typeface="Gill Sans"/>
              </a:defRPr>
            </a:lvl3pPr>
            <a:lvl4pPr indent="0" lvl="3" marL="0" algn="r">
              <a:spcBef>
                <a:spcPts val="0"/>
              </a:spcBef>
              <a:buNone/>
              <a:defRPr b="0" i="0" sz="1800" u="none" cap="none" strike="noStrike">
                <a:solidFill>
                  <a:schemeClr val="accent1"/>
                </a:solidFill>
                <a:latin typeface="Gill Sans"/>
                <a:ea typeface="Gill Sans"/>
                <a:cs typeface="Gill Sans"/>
                <a:sym typeface="Gill Sans"/>
              </a:defRPr>
            </a:lvl4pPr>
            <a:lvl5pPr indent="0" lvl="4" marL="0" algn="r">
              <a:spcBef>
                <a:spcPts val="0"/>
              </a:spcBef>
              <a:buNone/>
              <a:defRPr b="0" i="0" sz="1800" u="none" cap="none" strike="noStrike">
                <a:solidFill>
                  <a:schemeClr val="accent1"/>
                </a:solidFill>
                <a:latin typeface="Gill Sans"/>
                <a:ea typeface="Gill Sans"/>
                <a:cs typeface="Gill Sans"/>
                <a:sym typeface="Gill Sans"/>
              </a:defRPr>
            </a:lvl5pPr>
            <a:lvl6pPr indent="0" lvl="5" marL="0" algn="r">
              <a:spcBef>
                <a:spcPts val="0"/>
              </a:spcBef>
              <a:buNone/>
              <a:defRPr b="0" i="0" sz="1800" u="none" cap="none" strike="noStrike">
                <a:solidFill>
                  <a:schemeClr val="accent1"/>
                </a:solidFill>
                <a:latin typeface="Gill Sans"/>
                <a:ea typeface="Gill Sans"/>
                <a:cs typeface="Gill Sans"/>
                <a:sym typeface="Gill Sans"/>
              </a:defRPr>
            </a:lvl6pPr>
            <a:lvl7pPr indent="0" lvl="6" marL="0" algn="r">
              <a:spcBef>
                <a:spcPts val="0"/>
              </a:spcBef>
              <a:buNone/>
              <a:defRPr b="0" i="0" sz="1800" u="none" cap="none" strike="noStrike">
                <a:solidFill>
                  <a:schemeClr val="accent1"/>
                </a:solidFill>
                <a:latin typeface="Gill Sans"/>
                <a:ea typeface="Gill Sans"/>
                <a:cs typeface="Gill Sans"/>
                <a:sym typeface="Gill Sans"/>
              </a:defRPr>
            </a:lvl7pPr>
            <a:lvl8pPr indent="0" lvl="7" marL="0" algn="r">
              <a:spcBef>
                <a:spcPts val="0"/>
              </a:spcBef>
              <a:buNone/>
              <a:defRPr b="0" i="0" sz="1800" u="none" cap="none" strike="noStrike">
                <a:solidFill>
                  <a:schemeClr val="accent1"/>
                </a:solidFill>
                <a:latin typeface="Gill Sans"/>
                <a:ea typeface="Gill Sans"/>
                <a:cs typeface="Gill Sans"/>
                <a:sym typeface="Gill Sans"/>
              </a:defRPr>
            </a:lvl8pPr>
            <a:lvl9pPr indent="0" lvl="8" marL="0" algn="r">
              <a:spcBef>
                <a:spcPts val="0"/>
              </a:spcBef>
              <a:buNone/>
              <a:defRPr b="0" i="0" sz="1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91" name="Shape 91"/>
        <p:cNvGrpSpPr/>
        <p:nvPr/>
      </p:nvGrpSpPr>
      <p:grpSpPr>
        <a:xfrm>
          <a:off x="0" y="0"/>
          <a:ext cx="0" cy="0"/>
          <a:chOff x="0" y="0"/>
          <a:chExt cx="0" cy="0"/>
        </a:xfrm>
      </p:grpSpPr>
      <p:sp>
        <p:nvSpPr>
          <p:cNvPr id="92" name="Google Shape;92;p2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5" name="Google Shape;95;p2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98" name="Shape 98"/>
        <p:cNvGrpSpPr/>
        <p:nvPr/>
      </p:nvGrpSpPr>
      <p:grpSpPr>
        <a:xfrm>
          <a:off x="0" y="0"/>
          <a:ext cx="0" cy="0"/>
          <a:chOff x="0" y="0"/>
          <a:chExt cx="0" cy="0"/>
        </a:xfrm>
      </p:grpSpPr>
      <p:sp>
        <p:nvSpPr>
          <p:cNvPr id="99" name="Google Shape;99;p2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02" name="Google Shape;102;p2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6C8089"/>
                </a:solidFill>
                <a:latin typeface="Gill Sans"/>
                <a:ea typeface="Gill Sans"/>
                <a:cs typeface="Gill Sans"/>
                <a:sym typeface="Gill Sans"/>
              </a:defRPr>
            </a:lvl1pPr>
            <a:lvl2pPr indent="0" lvl="1" marL="0" algn="r">
              <a:spcBef>
                <a:spcPts val="0"/>
              </a:spcBef>
              <a:buNone/>
              <a:defRPr sz="900">
                <a:solidFill>
                  <a:srgbClr val="6C8089"/>
                </a:solidFill>
                <a:latin typeface="Gill Sans"/>
                <a:ea typeface="Gill Sans"/>
                <a:cs typeface="Gill Sans"/>
                <a:sym typeface="Gill Sans"/>
              </a:defRPr>
            </a:lvl2pPr>
            <a:lvl3pPr indent="0" lvl="2" marL="0" algn="r">
              <a:spcBef>
                <a:spcPts val="0"/>
              </a:spcBef>
              <a:buNone/>
              <a:defRPr sz="900">
                <a:solidFill>
                  <a:srgbClr val="6C8089"/>
                </a:solidFill>
                <a:latin typeface="Gill Sans"/>
                <a:ea typeface="Gill Sans"/>
                <a:cs typeface="Gill Sans"/>
                <a:sym typeface="Gill Sans"/>
              </a:defRPr>
            </a:lvl3pPr>
            <a:lvl4pPr indent="0" lvl="3" marL="0" algn="r">
              <a:spcBef>
                <a:spcPts val="0"/>
              </a:spcBef>
              <a:buNone/>
              <a:defRPr sz="900">
                <a:solidFill>
                  <a:srgbClr val="6C8089"/>
                </a:solidFill>
                <a:latin typeface="Gill Sans"/>
                <a:ea typeface="Gill Sans"/>
                <a:cs typeface="Gill Sans"/>
                <a:sym typeface="Gill Sans"/>
              </a:defRPr>
            </a:lvl4pPr>
            <a:lvl5pPr indent="0" lvl="4" marL="0" algn="r">
              <a:spcBef>
                <a:spcPts val="0"/>
              </a:spcBef>
              <a:buNone/>
              <a:defRPr sz="900">
                <a:solidFill>
                  <a:srgbClr val="6C8089"/>
                </a:solidFill>
                <a:latin typeface="Gill Sans"/>
                <a:ea typeface="Gill Sans"/>
                <a:cs typeface="Gill Sans"/>
                <a:sym typeface="Gill Sans"/>
              </a:defRPr>
            </a:lvl5pPr>
            <a:lvl6pPr indent="0" lvl="5" marL="0" algn="r">
              <a:spcBef>
                <a:spcPts val="0"/>
              </a:spcBef>
              <a:buNone/>
              <a:defRPr sz="900">
                <a:solidFill>
                  <a:srgbClr val="6C8089"/>
                </a:solidFill>
                <a:latin typeface="Gill Sans"/>
                <a:ea typeface="Gill Sans"/>
                <a:cs typeface="Gill Sans"/>
                <a:sym typeface="Gill Sans"/>
              </a:defRPr>
            </a:lvl6pPr>
            <a:lvl7pPr indent="0" lvl="6" marL="0" algn="r">
              <a:spcBef>
                <a:spcPts val="0"/>
              </a:spcBef>
              <a:buNone/>
              <a:defRPr sz="900">
                <a:solidFill>
                  <a:srgbClr val="6C8089"/>
                </a:solidFill>
                <a:latin typeface="Gill Sans"/>
                <a:ea typeface="Gill Sans"/>
                <a:cs typeface="Gill Sans"/>
                <a:sym typeface="Gill Sans"/>
              </a:defRPr>
            </a:lvl7pPr>
            <a:lvl8pPr indent="0" lvl="7" marL="0" algn="r">
              <a:spcBef>
                <a:spcPts val="0"/>
              </a:spcBef>
              <a:buNone/>
              <a:defRPr sz="900">
                <a:solidFill>
                  <a:srgbClr val="6C8089"/>
                </a:solidFill>
                <a:latin typeface="Gill Sans"/>
                <a:ea typeface="Gill Sans"/>
                <a:cs typeface="Gill Sans"/>
                <a:sym typeface="Gill Sans"/>
              </a:defRPr>
            </a:lvl8pPr>
            <a:lvl9pPr indent="0" lvl="8" marL="0" algn="r">
              <a:spcBef>
                <a:spcPts val="0"/>
              </a:spcBef>
              <a:buNone/>
              <a:defRPr sz="900">
                <a:solidFill>
                  <a:srgbClr val="6C8089"/>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p:cSld name="Titolo e contenuto">
    <p:spTree>
      <p:nvGrpSpPr>
        <p:cNvPr id="29" name="Shape 29"/>
        <p:cNvGrpSpPr/>
        <p:nvPr/>
      </p:nvGrpSpPr>
      <p:grpSpPr>
        <a:xfrm>
          <a:off x="0" y="0"/>
          <a:ext cx="0" cy="0"/>
          <a:chOff x="0" y="0"/>
          <a:chExt cx="0" cy="0"/>
        </a:xfrm>
      </p:grpSpPr>
      <p:sp>
        <p:nvSpPr>
          <p:cNvPr id="30" name="Google Shape;30;p13"/>
          <p:cNvSpPr/>
          <p:nvPr/>
        </p:nvSpPr>
        <p:spPr>
          <a:xfrm>
            <a:off x="440286" y="614408"/>
            <a:ext cx="11309338" cy="66964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3"/>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Gill San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2" name="Google Shape;32;p13"/>
          <p:cNvCxnSpPr/>
          <p:nvPr/>
        </p:nvCxnSpPr>
        <p:spPr>
          <a:xfrm>
            <a:off x="260350" y="6438900"/>
            <a:ext cx="11671300" cy="0"/>
          </a:xfrm>
          <a:prstGeom prst="straightConnector1">
            <a:avLst/>
          </a:prstGeom>
          <a:noFill/>
          <a:ln cap="flat" cmpd="sng" w="38100">
            <a:solidFill>
              <a:srgbClr val="E67513"/>
            </a:solidFill>
            <a:prstDash val="solid"/>
            <a:round/>
            <a:headEnd len="sm" w="sm" type="none"/>
            <a:tailEnd len="sm" w="sm" type="none"/>
          </a:ln>
        </p:spPr>
      </p:cxnSp>
      <p:sp>
        <p:nvSpPr>
          <p:cNvPr id="33" name="Google Shape;33;p13"/>
          <p:cNvSpPr txBox="1"/>
          <p:nvPr/>
        </p:nvSpPr>
        <p:spPr>
          <a:xfrm>
            <a:off x="4262908" y="6488688"/>
            <a:ext cx="3563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it-IT" sz="1800" u="none" cap="none" strike="noStrike">
                <a:solidFill>
                  <a:schemeClr val="accent1"/>
                </a:solidFill>
                <a:latin typeface="Gill Sans"/>
                <a:ea typeface="Gill Sans"/>
                <a:cs typeface="Gill Sans"/>
                <a:sym typeface="Gill Sans"/>
              </a:rPr>
              <a:t>A.A. 20</a:t>
            </a:r>
            <a:r>
              <a:rPr lang="it-IT" sz="1800">
                <a:solidFill>
                  <a:schemeClr val="accent1"/>
                </a:solidFill>
                <a:latin typeface="Gill Sans"/>
                <a:ea typeface="Gill Sans"/>
                <a:cs typeface="Gill Sans"/>
                <a:sym typeface="Gill Sans"/>
              </a:rPr>
              <a:t>21</a:t>
            </a:r>
            <a:r>
              <a:rPr b="0" i="0" lang="it-IT" sz="1800" u="none" cap="none" strike="noStrike">
                <a:solidFill>
                  <a:schemeClr val="accent1"/>
                </a:solidFill>
                <a:latin typeface="Gill Sans"/>
                <a:ea typeface="Gill Sans"/>
                <a:cs typeface="Gill Sans"/>
                <a:sym typeface="Gill Sans"/>
              </a:rPr>
              <a:t>/202</a:t>
            </a:r>
            <a:r>
              <a:rPr lang="it-IT" sz="1800">
                <a:solidFill>
                  <a:schemeClr val="accent1"/>
                </a:solidFill>
                <a:latin typeface="Gill Sans"/>
                <a:ea typeface="Gill Sans"/>
                <a:cs typeface="Gill Sans"/>
                <a:sym typeface="Gill Sans"/>
              </a:rPr>
              <a:t>2</a:t>
            </a:r>
            <a:endParaRPr/>
          </a:p>
        </p:txBody>
      </p:sp>
      <p:sp>
        <p:nvSpPr>
          <p:cNvPr id="34" name="Google Shape;34;p13"/>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800" u="none" cap="none" strike="noStrike">
                <a:solidFill>
                  <a:schemeClr val="accent1"/>
                </a:solidFill>
                <a:latin typeface="Gill Sans"/>
                <a:ea typeface="Gill Sans"/>
                <a:cs typeface="Gill Sans"/>
                <a:sym typeface="Gill Sans"/>
              </a:defRPr>
            </a:lvl1pPr>
            <a:lvl2pPr indent="0" lvl="1" marL="0" algn="r">
              <a:spcBef>
                <a:spcPts val="0"/>
              </a:spcBef>
              <a:buNone/>
              <a:defRPr b="0" i="0" sz="1800" u="none" cap="none" strike="noStrike">
                <a:solidFill>
                  <a:schemeClr val="accent1"/>
                </a:solidFill>
                <a:latin typeface="Gill Sans"/>
                <a:ea typeface="Gill Sans"/>
                <a:cs typeface="Gill Sans"/>
                <a:sym typeface="Gill Sans"/>
              </a:defRPr>
            </a:lvl2pPr>
            <a:lvl3pPr indent="0" lvl="2" marL="0" algn="r">
              <a:spcBef>
                <a:spcPts val="0"/>
              </a:spcBef>
              <a:buNone/>
              <a:defRPr b="0" i="0" sz="1800" u="none" cap="none" strike="noStrike">
                <a:solidFill>
                  <a:schemeClr val="accent1"/>
                </a:solidFill>
                <a:latin typeface="Gill Sans"/>
                <a:ea typeface="Gill Sans"/>
                <a:cs typeface="Gill Sans"/>
                <a:sym typeface="Gill Sans"/>
              </a:defRPr>
            </a:lvl3pPr>
            <a:lvl4pPr indent="0" lvl="3" marL="0" algn="r">
              <a:spcBef>
                <a:spcPts val="0"/>
              </a:spcBef>
              <a:buNone/>
              <a:defRPr b="0" i="0" sz="1800" u="none" cap="none" strike="noStrike">
                <a:solidFill>
                  <a:schemeClr val="accent1"/>
                </a:solidFill>
                <a:latin typeface="Gill Sans"/>
                <a:ea typeface="Gill Sans"/>
                <a:cs typeface="Gill Sans"/>
                <a:sym typeface="Gill Sans"/>
              </a:defRPr>
            </a:lvl4pPr>
            <a:lvl5pPr indent="0" lvl="4" marL="0" algn="r">
              <a:spcBef>
                <a:spcPts val="0"/>
              </a:spcBef>
              <a:buNone/>
              <a:defRPr b="0" i="0" sz="1800" u="none" cap="none" strike="noStrike">
                <a:solidFill>
                  <a:schemeClr val="accent1"/>
                </a:solidFill>
                <a:latin typeface="Gill Sans"/>
                <a:ea typeface="Gill Sans"/>
                <a:cs typeface="Gill Sans"/>
                <a:sym typeface="Gill Sans"/>
              </a:defRPr>
            </a:lvl5pPr>
            <a:lvl6pPr indent="0" lvl="5" marL="0" algn="r">
              <a:spcBef>
                <a:spcPts val="0"/>
              </a:spcBef>
              <a:buNone/>
              <a:defRPr b="0" i="0" sz="1800" u="none" cap="none" strike="noStrike">
                <a:solidFill>
                  <a:schemeClr val="accent1"/>
                </a:solidFill>
                <a:latin typeface="Gill Sans"/>
                <a:ea typeface="Gill Sans"/>
                <a:cs typeface="Gill Sans"/>
                <a:sym typeface="Gill Sans"/>
              </a:defRPr>
            </a:lvl6pPr>
            <a:lvl7pPr indent="0" lvl="6" marL="0" algn="r">
              <a:spcBef>
                <a:spcPts val="0"/>
              </a:spcBef>
              <a:buNone/>
              <a:defRPr b="0" i="0" sz="1800" u="none" cap="none" strike="noStrike">
                <a:solidFill>
                  <a:schemeClr val="accent1"/>
                </a:solidFill>
                <a:latin typeface="Gill Sans"/>
                <a:ea typeface="Gill Sans"/>
                <a:cs typeface="Gill Sans"/>
                <a:sym typeface="Gill Sans"/>
              </a:defRPr>
            </a:lvl7pPr>
            <a:lvl8pPr indent="0" lvl="7" marL="0" algn="r">
              <a:spcBef>
                <a:spcPts val="0"/>
              </a:spcBef>
              <a:buNone/>
              <a:defRPr b="0" i="0" sz="1800" u="none" cap="none" strike="noStrike">
                <a:solidFill>
                  <a:schemeClr val="accent1"/>
                </a:solidFill>
                <a:latin typeface="Gill Sans"/>
                <a:ea typeface="Gill Sans"/>
                <a:cs typeface="Gill Sans"/>
                <a:sym typeface="Gill Sans"/>
              </a:defRPr>
            </a:lvl8pPr>
            <a:lvl9pPr indent="0" lvl="8" marL="0" algn="r">
              <a:spcBef>
                <a:spcPts val="0"/>
              </a:spcBef>
              <a:buNone/>
              <a:defRPr b="0" i="0" sz="1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grpSp>
        <p:nvGrpSpPr>
          <p:cNvPr id="35" name="Google Shape;35;p13"/>
          <p:cNvGrpSpPr/>
          <p:nvPr/>
        </p:nvGrpSpPr>
        <p:grpSpPr>
          <a:xfrm>
            <a:off x="440286" y="51870"/>
            <a:ext cx="1299614" cy="394825"/>
            <a:chOff x="3407410" y="3972442"/>
            <a:chExt cx="2322960" cy="705719"/>
          </a:xfrm>
        </p:grpSpPr>
        <p:pic>
          <p:nvPicPr>
            <p:cNvPr id="36" name="Google Shape;36;p13"/>
            <p:cNvPicPr preferRelativeResize="0"/>
            <p:nvPr/>
          </p:nvPicPr>
          <p:blipFill rotWithShape="1">
            <a:blip r:embed="rId2">
              <a:alphaModFix/>
            </a:blip>
            <a:srcRect b="16470" l="26144" r="6755" t="0"/>
            <a:stretch/>
          </p:blipFill>
          <p:spPr>
            <a:xfrm>
              <a:off x="4039869" y="3972443"/>
              <a:ext cx="1690501" cy="594995"/>
            </a:xfrm>
            <a:prstGeom prst="rect">
              <a:avLst/>
            </a:prstGeom>
            <a:noFill/>
            <a:ln>
              <a:noFill/>
            </a:ln>
          </p:spPr>
        </p:pic>
        <p:pic>
          <p:nvPicPr>
            <p:cNvPr id="37" name="Google Shape;37;p13"/>
            <p:cNvPicPr preferRelativeResize="0"/>
            <p:nvPr/>
          </p:nvPicPr>
          <p:blipFill rotWithShape="1">
            <a:blip r:embed="rId2">
              <a:alphaModFix/>
            </a:blip>
            <a:srcRect b="0" l="0" r="74661" t="0"/>
            <a:stretch/>
          </p:blipFill>
          <p:spPr>
            <a:xfrm>
              <a:off x="3407410" y="3972442"/>
              <a:ext cx="632460" cy="705719"/>
            </a:xfrm>
            <a:prstGeom prst="rect">
              <a:avLst/>
            </a:prstGeom>
            <a:noFill/>
            <a:ln>
              <a:noFill/>
            </a:ln>
          </p:spPr>
        </p:pic>
      </p:grpSp>
      <p:grpSp>
        <p:nvGrpSpPr>
          <p:cNvPr id="38" name="Google Shape;38;p13"/>
          <p:cNvGrpSpPr/>
          <p:nvPr/>
        </p:nvGrpSpPr>
        <p:grpSpPr>
          <a:xfrm>
            <a:off x="10439481" y="13517"/>
            <a:ext cx="1171327" cy="409585"/>
            <a:chOff x="6192264" y="-33926"/>
            <a:chExt cx="3015235" cy="1054356"/>
          </a:xfrm>
        </p:grpSpPr>
        <p:sp>
          <p:nvSpPr>
            <p:cNvPr id="39" name="Google Shape;39;p13"/>
            <p:cNvSpPr/>
            <p:nvPr/>
          </p:nvSpPr>
          <p:spPr>
            <a:xfrm>
              <a:off x="6192264" y="-33926"/>
              <a:ext cx="3015235" cy="10543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40" name="Google Shape;40;p13"/>
            <p:cNvPicPr preferRelativeResize="0"/>
            <p:nvPr/>
          </p:nvPicPr>
          <p:blipFill rotWithShape="1">
            <a:blip r:embed="rId3">
              <a:alphaModFix/>
            </a:blip>
            <a:srcRect b="0" l="0" r="0" t="0"/>
            <a:stretch/>
          </p:blipFill>
          <p:spPr>
            <a:xfrm>
              <a:off x="6192265" y="-33925"/>
              <a:ext cx="2962658" cy="101354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41" name="Shape 41"/>
        <p:cNvGrpSpPr/>
        <p:nvPr/>
      </p:nvGrpSpPr>
      <p:grpSpPr>
        <a:xfrm>
          <a:off x="0" y="0"/>
          <a:ext cx="0" cy="0"/>
          <a:chOff x="0" y="0"/>
          <a:chExt cx="0" cy="0"/>
        </a:xfrm>
      </p:grpSpPr>
      <p:sp>
        <p:nvSpPr>
          <p:cNvPr id="42" name="Google Shape;42;p14"/>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4"/>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5" name="Google Shape;45;p1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6C8089"/>
                </a:solidFill>
                <a:latin typeface="Gill Sans"/>
                <a:ea typeface="Gill Sans"/>
                <a:cs typeface="Gill Sans"/>
                <a:sym typeface="Gill Sans"/>
              </a:defRPr>
            </a:lvl1pPr>
            <a:lvl2pPr indent="0" lvl="1" marL="0" algn="r">
              <a:spcBef>
                <a:spcPts val="0"/>
              </a:spcBef>
              <a:buNone/>
              <a:defRPr sz="900">
                <a:solidFill>
                  <a:srgbClr val="6C8089"/>
                </a:solidFill>
                <a:latin typeface="Gill Sans"/>
                <a:ea typeface="Gill Sans"/>
                <a:cs typeface="Gill Sans"/>
                <a:sym typeface="Gill Sans"/>
              </a:defRPr>
            </a:lvl2pPr>
            <a:lvl3pPr indent="0" lvl="2" marL="0" algn="r">
              <a:spcBef>
                <a:spcPts val="0"/>
              </a:spcBef>
              <a:buNone/>
              <a:defRPr sz="900">
                <a:solidFill>
                  <a:srgbClr val="6C8089"/>
                </a:solidFill>
                <a:latin typeface="Gill Sans"/>
                <a:ea typeface="Gill Sans"/>
                <a:cs typeface="Gill Sans"/>
                <a:sym typeface="Gill Sans"/>
              </a:defRPr>
            </a:lvl3pPr>
            <a:lvl4pPr indent="0" lvl="3" marL="0" algn="r">
              <a:spcBef>
                <a:spcPts val="0"/>
              </a:spcBef>
              <a:buNone/>
              <a:defRPr sz="900">
                <a:solidFill>
                  <a:srgbClr val="6C8089"/>
                </a:solidFill>
                <a:latin typeface="Gill Sans"/>
                <a:ea typeface="Gill Sans"/>
                <a:cs typeface="Gill Sans"/>
                <a:sym typeface="Gill Sans"/>
              </a:defRPr>
            </a:lvl4pPr>
            <a:lvl5pPr indent="0" lvl="4" marL="0" algn="r">
              <a:spcBef>
                <a:spcPts val="0"/>
              </a:spcBef>
              <a:buNone/>
              <a:defRPr sz="900">
                <a:solidFill>
                  <a:srgbClr val="6C8089"/>
                </a:solidFill>
                <a:latin typeface="Gill Sans"/>
                <a:ea typeface="Gill Sans"/>
                <a:cs typeface="Gill Sans"/>
                <a:sym typeface="Gill Sans"/>
              </a:defRPr>
            </a:lvl5pPr>
            <a:lvl6pPr indent="0" lvl="5" marL="0" algn="r">
              <a:spcBef>
                <a:spcPts val="0"/>
              </a:spcBef>
              <a:buNone/>
              <a:defRPr sz="900">
                <a:solidFill>
                  <a:srgbClr val="6C8089"/>
                </a:solidFill>
                <a:latin typeface="Gill Sans"/>
                <a:ea typeface="Gill Sans"/>
                <a:cs typeface="Gill Sans"/>
                <a:sym typeface="Gill Sans"/>
              </a:defRPr>
            </a:lvl6pPr>
            <a:lvl7pPr indent="0" lvl="6" marL="0" algn="r">
              <a:spcBef>
                <a:spcPts val="0"/>
              </a:spcBef>
              <a:buNone/>
              <a:defRPr sz="900">
                <a:solidFill>
                  <a:srgbClr val="6C8089"/>
                </a:solidFill>
                <a:latin typeface="Gill Sans"/>
                <a:ea typeface="Gill Sans"/>
                <a:cs typeface="Gill Sans"/>
                <a:sym typeface="Gill Sans"/>
              </a:defRPr>
            </a:lvl7pPr>
            <a:lvl8pPr indent="0" lvl="7" marL="0" algn="r">
              <a:spcBef>
                <a:spcPts val="0"/>
              </a:spcBef>
              <a:buNone/>
              <a:defRPr sz="900">
                <a:solidFill>
                  <a:srgbClr val="6C8089"/>
                </a:solidFill>
                <a:latin typeface="Gill Sans"/>
                <a:ea typeface="Gill Sans"/>
                <a:cs typeface="Gill Sans"/>
                <a:sym typeface="Gill Sans"/>
              </a:defRPr>
            </a:lvl8pPr>
            <a:lvl9pPr indent="0" lvl="8" marL="0" algn="r">
              <a:spcBef>
                <a:spcPts val="0"/>
              </a:spcBef>
              <a:buNone/>
              <a:defRPr sz="900">
                <a:solidFill>
                  <a:srgbClr val="6C8089"/>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48" name="Shape 48"/>
        <p:cNvGrpSpPr/>
        <p:nvPr/>
      </p:nvGrpSpPr>
      <p:grpSpPr>
        <a:xfrm>
          <a:off x="0" y="0"/>
          <a:ext cx="0" cy="0"/>
          <a:chOff x="0" y="0"/>
          <a:chExt cx="0" cy="0"/>
        </a:xfrm>
      </p:grpSpPr>
      <p:sp>
        <p:nvSpPr>
          <p:cNvPr id="49" name="Google Shape;49;p15"/>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15"/>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3" name="Google Shape;53;p1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56" name="Shape 56"/>
        <p:cNvGrpSpPr/>
        <p:nvPr/>
      </p:nvGrpSpPr>
      <p:grpSpPr>
        <a:xfrm>
          <a:off x="0" y="0"/>
          <a:ext cx="0" cy="0"/>
          <a:chOff x="0" y="0"/>
          <a:chExt cx="0" cy="0"/>
        </a:xfrm>
      </p:grpSpPr>
      <p:sp>
        <p:nvSpPr>
          <p:cNvPr id="57" name="Google Shape;57;p1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0" name="Google Shape;60;p16"/>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1" name="Google Shape;61;p16"/>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2" name="Google Shape;62;p16"/>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3" name="Google Shape;63;p1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66" name="Shape 66"/>
        <p:cNvGrpSpPr/>
        <p:nvPr/>
      </p:nvGrpSpPr>
      <p:grpSpPr>
        <a:xfrm>
          <a:off x="0" y="0"/>
          <a:ext cx="0" cy="0"/>
          <a:chOff x="0" y="0"/>
          <a:chExt cx="0" cy="0"/>
        </a:xfrm>
      </p:grpSpPr>
      <p:sp>
        <p:nvSpPr>
          <p:cNvPr id="67" name="Google Shape;67;p1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72" name="Shape 72"/>
        <p:cNvGrpSpPr/>
        <p:nvPr/>
      </p:nvGrpSpPr>
      <p:grpSpPr>
        <a:xfrm>
          <a:off x="0" y="0"/>
          <a:ext cx="0" cy="0"/>
          <a:chOff x="0" y="0"/>
          <a:chExt cx="0" cy="0"/>
        </a:xfrm>
      </p:grpSpPr>
      <p:sp>
        <p:nvSpPr>
          <p:cNvPr id="73" name="Google Shape;73;p1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76" name="Shape 76"/>
        <p:cNvGrpSpPr/>
        <p:nvPr/>
      </p:nvGrpSpPr>
      <p:grpSpPr>
        <a:xfrm>
          <a:off x="0" y="0"/>
          <a:ext cx="0" cy="0"/>
          <a:chOff x="0" y="0"/>
          <a:chExt cx="0" cy="0"/>
        </a:xfrm>
      </p:grpSpPr>
      <p:sp>
        <p:nvSpPr>
          <p:cNvPr id="77" name="Google Shape;77;p1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6C8089"/>
              </a:buClr>
              <a:buSzPts val="2000"/>
              <a:buFont typeface="Gill Sans"/>
              <a:buNone/>
              <a:defRPr b="0" sz="2000">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80" name="Google Shape;80;p1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81" name="Google Shape;81;p1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6C8089"/>
                </a:solidFill>
                <a:latin typeface="Gill Sans"/>
                <a:ea typeface="Gill Sans"/>
                <a:cs typeface="Gill Sans"/>
                <a:sym typeface="Gill Sans"/>
              </a:defRPr>
            </a:lvl1pPr>
            <a:lvl2pPr indent="0" lvl="1" marL="0" algn="r">
              <a:spcBef>
                <a:spcPts val="0"/>
              </a:spcBef>
              <a:buNone/>
              <a:defRPr sz="900">
                <a:solidFill>
                  <a:srgbClr val="6C8089"/>
                </a:solidFill>
                <a:latin typeface="Gill Sans"/>
                <a:ea typeface="Gill Sans"/>
                <a:cs typeface="Gill Sans"/>
                <a:sym typeface="Gill Sans"/>
              </a:defRPr>
            </a:lvl2pPr>
            <a:lvl3pPr indent="0" lvl="2" marL="0" algn="r">
              <a:spcBef>
                <a:spcPts val="0"/>
              </a:spcBef>
              <a:buNone/>
              <a:defRPr sz="900">
                <a:solidFill>
                  <a:srgbClr val="6C8089"/>
                </a:solidFill>
                <a:latin typeface="Gill Sans"/>
                <a:ea typeface="Gill Sans"/>
                <a:cs typeface="Gill Sans"/>
                <a:sym typeface="Gill Sans"/>
              </a:defRPr>
            </a:lvl3pPr>
            <a:lvl4pPr indent="0" lvl="3" marL="0" algn="r">
              <a:spcBef>
                <a:spcPts val="0"/>
              </a:spcBef>
              <a:buNone/>
              <a:defRPr sz="900">
                <a:solidFill>
                  <a:srgbClr val="6C8089"/>
                </a:solidFill>
                <a:latin typeface="Gill Sans"/>
                <a:ea typeface="Gill Sans"/>
                <a:cs typeface="Gill Sans"/>
                <a:sym typeface="Gill Sans"/>
              </a:defRPr>
            </a:lvl4pPr>
            <a:lvl5pPr indent="0" lvl="4" marL="0" algn="r">
              <a:spcBef>
                <a:spcPts val="0"/>
              </a:spcBef>
              <a:buNone/>
              <a:defRPr sz="900">
                <a:solidFill>
                  <a:srgbClr val="6C8089"/>
                </a:solidFill>
                <a:latin typeface="Gill Sans"/>
                <a:ea typeface="Gill Sans"/>
                <a:cs typeface="Gill Sans"/>
                <a:sym typeface="Gill Sans"/>
              </a:defRPr>
            </a:lvl5pPr>
            <a:lvl6pPr indent="0" lvl="5" marL="0" algn="r">
              <a:spcBef>
                <a:spcPts val="0"/>
              </a:spcBef>
              <a:buNone/>
              <a:defRPr sz="900">
                <a:solidFill>
                  <a:srgbClr val="6C8089"/>
                </a:solidFill>
                <a:latin typeface="Gill Sans"/>
                <a:ea typeface="Gill Sans"/>
                <a:cs typeface="Gill Sans"/>
                <a:sym typeface="Gill Sans"/>
              </a:defRPr>
            </a:lvl6pPr>
            <a:lvl7pPr indent="0" lvl="6" marL="0" algn="r">
              <a:spcBef>
                <a:spcPts val="0"/>
              </a:spcBef>
              <a:buNone/>
              <a:defRPr sz="900">
                <a:solidFill>
                  <a:srgbClr val="6C8089"/>
                </a:solidFill>
                <a:latin typeface="Gill Sans"/>
                <a:ea typeface="Gill Sans"/>
                <a:cs typeface="Gill Sans"/>
                <a:sym typeface="Gill Sans"/>
              </a:defRPr>
            </a:lvl7pPr>
            <a:lvl8pPr indent="0" lvl="7" marL="0" algn="r">
              <a:spcBef>
                <a:spcPts val="0"/>
              </a:spcBef>
              <a:buNone/>
              <a:defRPr sz="900">
                <a:solidFill>
                  <a:srgbClr val="6C8089"/>
                </a:solidFill>
                <a:latin typeface="Gill Sans"/>
                <a:ea typeface="Gill Sans"/>
                <a:cs typeface="Gill Sans"/>
                <a:sym typeface="Gill Sans"/>
              </a:defRPr>
            </a:lvl8pPr>
            <a:lvl9pPr indent="0" lvl="8" marL="0" algn="r">
              <a:spcBef>
                <a:spcPts val="0"/>
              </a:spcBef>
              <a:buNone/>
              <a:defRPr sz="900">
                <a:solidFill>
                  <a:srgbClr val="6C8089"/>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84" name="Shape 84"/>
        <p:cNvGrpSpPr/>
        <p:nvPr/>
      </p:nvGrpSpPr>
      <p:grpSpPr>
        <a:xfrm>
          <a:off x="0" y="0"/>
          <a:ext cx="0" cy="0"/>
          <a:chOff x="0" y="0"/>
          <a:chExt cx="0" cy="0"/>
        </a:xfrm>
      </p:grpSpPr>
      <p:sp>
        <p:nvSpPr>
          <p:cNvPr id="85" name="Google Shape;85;p2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0"/>
          <p:cNvSpPr/>
          <p:nvPr>
            <p:ph idx="2" type="pic"/>
          </p:nvPr>
        </p:nvSpPr>
        <p:spPr>
          <a:xfrm>
            <a:off x="447817" y="599725"/>
            <a:ext cx="11290859" cy="3557252"/>
          </a:xfrm>
          <a:prstGeom prst="rect">
            <a:avLst/>
          </a:prstGeom>
          <a:noFill/>
          <a:ln>
            <a:noFill/>
          </a:ln>
        </p:spPr>
      </p:sp>
      <p:sp>
        <p:nvSpPr>
          <p:cNvPr id="87" name="Google Shape;87;p2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88" name="Google Shape;88;p2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it-IT"/>
              <a:t>‹#›</a:t>
            </a:fld>
            <a:endParaRPr/>
          </a:p>
        </p:txBody>
      </p:sp>
      <p:sp>
        <p:nvSpPr>
          <p:cNvPr id="15" name="Google Shape;15;p1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idosi.org/aejsr/12(3)17/8.pdf" TargetMode="External"/><Relationship Id="rId4" Type="http://schemas.openxmlformats.org/officeDocument/2006/relationships/hyperlink" Target="https://qmro.qmul.ac.uk/xmlui/bitstream/handle/123456789/63200/Gill%20DeepBus%3a%20Machine%20Learning%202020%20Accepted.pdf?sequence=2&amp;isAllowed=y" TargetMode="External"/><Relationship Id="rId5" Type="http://schemas.openxmlformats.org/officeDocument/2006/relationships/hyperlink" Target="https://ieeexplore.ieee.org/document/7216884" TargetMode="External"/><Relationship Id="rId6" Type="http://schemas.openxmlformats.org/officeDocument/2006/relationships/hyperlink" Target="http://arxiv.org/abs/1710.02595" TargetMode="External"/><Relationship Id="rId7" Type="http://schemas.openxmlformats.org/officeDocument/2006/relationships/image" Target="../media/image20.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581191" y="3263152"/>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4000"/>
              <a:buFont typeface="Gill Sans"/>
              <a:buNone/>
            </a:pPr>
            <a:r>
              <a:rPr lang="it-IT"/>
              <a:t>ROAD CONDITION MONITORING SYSTEM BASED ON NORDIC THINGY:52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END NODES</a:t>
            </a:r>
            <a:endParaRPr/>
          </a:p>
        </p:txBody>
      </p:sp>
      <p:sp>
        <p:nvSpPr>
          <p:cNvPr id="209" name="Google Shape;209;p8"/>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10" name="Google Shape;210;p8"/>
          <p:cNvSpPr txBox="1"/>
          <p:nvPr/>
        </p:nvSpPr>
        <p:spPr>
          <a:xfrm>
            <a:off x="440287" y="1673157"/>
            <a:ext cx="11309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Motion sensor data and geolocation</a:t>
            </a:r>
            <a:endParaRPr sz="1800">
              <a:solidFill>
                <a:schemeClr val="accent1"/>
              </a:solidFill>
              <a:latin typeface="Gill Sans"/>
              <a:ea typeface="Gill Sans"/>
              <a:cs typeface="Gill Sans"/>
              <a:sym typeface="Gill Sans"/>
            </a:endParaRPr>
          </a:p>
        </p:txBody>
      </p:sp>
      <p:pic>
        <p:nvPicPr>
          <p:cNvPr id="211" name="Google Shape;211;p8"/>
          <p:cNvPicPr preferRelativeResize="0"/>
          <p:nvPr/>
        </p:nvPicPr>
        <p:blipFill>
          <a:blip r:embed="rId3">
            <a:alphaModFix/>
          </a:blip>
          <a:stretch>
            <a:fillRect/>
          </a:stretch>
        </p:blipFill>
        <p:spPr>
          <a:xfrm>
            <a:off x="961225" y="2346275"/>
            <a:ext cx="4197249" cy="2707309"/>
          </a:xfrm>
          <a:prstGeom prst="rect">
            <a:avLst/>
          </a:prstGeom>
          <a:noFill/>
          <a:ln>
            <a:noFill/>
          </a:ln>
        </p:spPr>
      </p:pic>
      <p:pic>
        <p:nvPicPr>
          <p:cNvPr id="212" name="Google Shape;212;p8"/>
          <p:cNvPicPr preferRelativeResize="0"/>
          <p:nvPr/>
        </p:nvPicPr>
        <p:blipFill>
          <a:blip r:embed="rId4">
            <a:alphaModFix/>
          </a:blip>
          <a:stretch>
            <a:fillRect/>
          </a:stretch>
        </p:blipFill>
        <p:spPr>
          <a:xfrm>
            <a:off x="6417850" y="3725200"/>
            <a:ext cx="4412426" cy="991552"/>
          </a:xfrm>
          <a:prstGeom prst="rect">
            <a:avLst/>
          </a:prstGeom>
          <a:noFill/>
          <a:ln>
            <a:noFill/>
          </a:ln>
        </p:spPr>
      </p:pic>
      <p:pic>
        <p:nvPicPr>
          <p:cNvPr id="213" name="Google Shape;213;p8"/>
          <p:cNvPicPr preferRelativeResize="0"/>
          <p:nvPr/>
        </p:nvPicPr>
        <p:blipFill>
          <a:blip r:embed="rId5">
            <a:alphaModFix/>
          </a:blip>
          <a:stretch>
            <a:fillRect/>
          </a:stretch>
        </p:blipFill>
        <p:spPr>
          <a:xfrm>
            <a:off x="6417850" y="2346263"/>
            <a:ext cx="4412425" cy="107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080df13fa3_0_13"/>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SERVER</a:t>
            </a:r>
            <a:endParaRPr/>
          </a:p>
        </p:txBody>
      </p:sp>
      <p:sp>
        <p:nvSpPr>
          <p:cNvPr id="219" name="Google Shape;219;g2080df13fa3_0_13"/>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20" name="Google Shape;220;g2080df13fa3_0_13"/>
          <p:cNvSpPr txBox="1"/>
          <p:nvPr/>
        </p:nvSpPr>
        <p:spPr>
          <a:xfrm>
            <a:off x="440287" y="1673157"/>
            <a:ext cx="113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Serverapp.js details</a:t>
            </a:r>
            <a:endParaRPr sz="1800">
              <a:solidFill>
                <a:schemeClr val="accent1"/>
              </a:solidFill>
              <a:latin typeface="Gill Sans"/>
              <a:ea typeface="Gill Sans"/>
              <a:cs typeface="Gill Sans"/>
              <a:sym typeface="Gill Sans"/>
            </a:endParaRPr>
          </a:p>
        </p:txBody>
      </p:sp>
      <p:pic>
        <p:nvPicPr>
          <p:cNvPr id="221" name="Google Shape;221;g2080df13fa3_0_13"/>
          <p:cNvPicPr preferRelativeResize="0"/>
          <p:nvPr/>
        </p:nvPicPr>
        <p:blipFill>
          <a:blip r:embed="rId3">
            <a:alphaModFix/>
          </a:blip>
          <a:stretch>
            <a:fillRect/>
          </a:stretch>
        </p:blipFill>
        <p:spPr>
          <a:xfrm>
            <a:off x="5518175" y="1705200"/>
            <a:ext cx="5117150" cy="4454199"/>
          </a:xfrm>
          <a:prstGeom prst="rect">
            <a:avLst/>
          </a:prstGeom>
          <a:noFill/>
          <a:ln>
            <a:noFill/>
          </a:ln>
        </p:spPr>
      </p:pic>
      <p:pic>
        <p:nvPicPr>
          <p:cNvPr id="222" name="Google Shape;222;g2080df13fa3_0_13"/>
          <p:cNvPicPr preferRelativeResize="0"/>
          <p:nvPr/>
        </p:nvPicPr>
        <p:blipFill>
          <a:blip r:embed="rId4">
            <a:alphaModFix/>
          </a:blip>
          <a:stretch>
            <a:fillRect/>
          </a:stretch>
        </p:blipFill>
        <p:spPr>
          <a:xfrm>
            <a:off x="581200" y="2434925"/>
            <a:ext cx="4818377" cy="3724475"/>
          </a:xfrm>
          <a:prstGeom prst="rect">
            <a:avLst/>
          </a:prstGeom>
          <a:noFill/>
          <a:ln>
            <a:noFill/>
          </a:ln>
        </p:spPr>
      </p:pic>
      <p:pic>
        <p:nvPicPr>
          <p:cNvPr id="223" name="Google Shape;223;g2080df13fa3_0_13"/>
          <p:cNvPicPr preferRelativeResize="0"/>
          <p:nvPr/>
        </p:nvPicPr>
        <p:blipFill>
          <a:blip r:embed="rId5">
            <a:alphaModFix/>
          </a:blip>
          <a:stretch>
            <a:fillRect/>
          </a:stretch>
        </p:blipFill>
        <p:spPr>
          <a:xfrm>
            <a:off x="8781425" y="3075188"/>
            <a:ext cx="3225000" cy="171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080df13fa3_0_76"/>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MACHINE LEARNING MODEL</a:t>
            </a:r>
            <a:endParaRPr/>
          </a:p>
        </p:txBody>
      </p:sp>
      <p:sp>
        <p:nvSpPr>
          <p:cNvPr id="229" name="Google Shape;229;g2080df13fa3_0_76"/>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30" name="Google Shape;230;g2080df13fa3_0_76"/>
          <p:cNvSpPr txBox="1"/>
          <p:nvPr/>
        </p:nvSpPr>
        <p:spPr>
          <a:xfrm>
            <a:off x="441262" y="1478932"/>
            <a:ext cx="113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Model training</a:t>
            </a:r>
            <a:endParaRPr sz="1800">
              <a:solidFill>
                <a:schemeClr val="accent1"/>
              </a:solidFill>
              <a:latin typeface="Gill Sans"/>
              <a:ea typeface="Gill Sans"/>
              <a:cs typeface="Gill Sans"/>
              <a:sym typeface="Gill Sans"/>
            </a:endParaRPr>
          </a:p>
        </p:txBody>
      </p:sp>
      <p:pic>
        <p:nvPicPr>
          <p:cNvPr id="231" name="Google Shape;231;g2080df13fa3_0_76"/>
          <p:cNvPicPr preferRelativeResize="0"/>
          <p:nvPr/>
        </p:nvPicPr>
        <p:blipFill>
          <a:blip r:embed="rId3">
            <a:alphaModFix/>
          </a:blip>
          <a:stretch>
            <a:fillRect/>
          </a:stretch>
        </p:blipFill>
        <p:spPr>
          <a:xfrm>
            <a:off x="441250" y="1937876"/>
            <a:ext cx="4563900" cy="4144325"/>
          </a:xfrm>
          <a:prstGeom prst="rect">
            <a:avLst/>
          </a:prstGeom>
          <a:noFill/>
          <a:ln>
            <a:noFill/>
          </a:ln>
        </p:spPr>
      </p:pic>
      <p:pic>
        <p:nvPicPr>
          <p:cNvPr id="232" name="Google Shape;232;g2080df13fa3_0_76"/>
          <p:cNvPicPr preferRelativeResize="0"/>
          <p:nvPr/>
        </p:nvPicPr>
        <p:blipFill>
          <a:blip r:embed="rId4">
            <a:alphaModFix/>
          </a:blip>
          <a:stretch>
            <a:fillRect/>
          </a:stretch>
        </p:blipFill>
        <p:spPr>
          <a:xfrm>
            <a:off x="5221875" y="1356825"/>
            <a:ext cx="6299801" cy="1398875"/>
          </a:xfrm>
          <a:prstGeom prst="rect">
            <a:avLst/>
          </a:prstGeom>
          <a:noFill/>
          <a:ln>
            <a:noFill/>
          </a:ln>
        </p:spPr>
      </p:pic>
      <p:pic>
        <p:nvPicPr>
          <p:cNvPr id="233" name="Google Shape;233;g2080df13fa3_0_76"/>
          <p:cNvPicPr preferRelativeResize="0"/>
          <p:nvPr/>
        </p:nvPicPr>
        <p:blipFill>
          <a:blip r:embed="rId5">
            <a:alphaModFix/>
          </a:blip>
          <a:stretch>
            <a:fillRect/>
          </a:stretch>
        </p:blipFill>
        <p:spPr>
          <a:xfrm>
            <a:off x="5359675" y="2788525"/>
            <a:ext cx="4370223" cy="1280925"/>
          </a:xfrm>
          <a:prstGeom prst="rect">
            <a:avLst/>
          </a:prstGeom>
          <a:noFill/>
          <a:ln>
            <a:noFill/>
          </a:ln>
        </p:spPr>
      </p:pic>
      <p:pic>
        <p:nvPicPr>
          <p:cNvPr id="234" name="Google Shape;234;g2080df13fa3_0_76"/>
          <p:cNvPicPr preferRelativeResize="0"/>
          <p:nvPr/>
        </p:nvPicPr>
        <p:blipFill>
          <a:blip r:embed="rId6">
            <a:alphaModFix/>
          </a:blip>
          <a:stretch>
            <a:fillRect/>
          </a:stretch>
        </p:blipFill>
        <p:spPr>
          <a:xfrm>
            <a:off x="5221875" y="4221853"/>
            <a:ext cx="2684200" cy="1848300"/>
          </a:xfrm>
          <a:prstGeom prst="rect">
            <a:avLst/>
          </a:prstGeom>
          <a:noFill/>
          <a:ln>
            <a:noFill/>
          </a:ln>
        </p:spPr>
      </p:pic>
      <p:pic>
        <p:nvPicPr>
          <p:cNvPr id="235" name="Google Shape;235;g2080df13fa3_0_76"/>
          <p:cNvPicPr preferRelativeResize="0"/>
          <p:nvPr/>
        </p:nvPicPr>
        <p:blipFill rotWithShape="1">
          <a:blip r:embed="rId7">
            <a:alphaModFix/>
          </a:blip>
          <a:srcRect b="20917" l="0" r="0" t="0"/>
          <a:stretch/>
        </p:blipFill>
        <p:spPr>
          <a:xfrm>
            <a:off x="8058475" y="4346262"/>
            <a:ext cx="3556375" cy="159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080df13fa3_0_19"/>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MACHINE LEARNING MODEL</a:t>
            </a:r>
            <a:endParaRPr/>
          </a:p>
        </p:txBody>
      </p:sp>
      <p:sp>
        <p:nvSpPr>
          <p:cNvPr id="241" name="Google Shape;241;g2080df13fa3_0_19"/>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42" name="Google Shape;242;g2080df13fa3_0_19"/>
          <p:cNvSpPr txBox="1"/>
          <p:nvPr/>
        </p:nvSpPr>
        <p:spPr>
          <a:xfrm>
            <a:off x="7754500" y="1625013"/>
            <a:ext cx="3950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Scripts to launch the model</a:t>
            </a:r>
            <a:endParaRPr sz="1800">
              <a:solidFill>
                <a:schemeClr val="accent1"/>
              </a:solidFill>
              <a:latin typeface="Gill Sans"/>
              <a:ea typeface="Gill Sans"/>
              <a:cs typeface="Gill Sans"/>
              <a:sym typeface="Gill Sans"/>
            </a:endParaRPr>
          </a:p>
        </p:txBody>
      </p:sp>
      <p:pic>
        <p:nvPicPr>
          <p:cNvPr id="243" name="Google Shape;243;g2080df13fa3_0_19"/>
          <p:cNvPicPr preferRelativeResize="0"/>
          <p:nvPr/>
        </p:nvPicPr>
        <p:blipFill>
          <a:blip r:embed="rId3">
            <a:alphaModFix/>
          </a:blip>
          <a:stretch>
            <a:fillRect/>
          </a:stretch>
        </p:blipFill>
        <p:spPr>
          <a:xfrm>
            <a:off x="440275" y="1494421"/>
            <a:ext cx="7010676" cy="2999925"/>
          </a:xfrm>
          <a:prstGeom prst="rect">
            <a:avLst/>
          </a:prstGeom>
          <a:noFill/>
          <a:ln>
            <a:noFill/>
          </a:ln>
        </p:spPr>
      </p:pic>
      <p:pic>
        <p:nvPicPr>
          <p:cNvPr id="244" name="Google Shape;244;g2080df13fa3_0_19"/>
          <p:cNvPicPr preferRelativeResize="0"/>
          <p:nvPr/>
        </p:nvPicPr>
        <p:blipFill rotWithShape="1">
          <a:blip r:embed="rId4">
            <a:alphaModFix/>
          </a:blip>
          <a:srcRect b="7389" l="1133" r="1957" t="2496"/>
          <a:stretch/>
        </p:blipFill>
        <p:spPr>
          <a:xfrm>
            <a:off x="1503775" y="4351750"/>
            <a:ext cx="4499849" cy="1811325"/>
          </a:xfrm>
          <a:prstGeom prst="rect">
            <a:avLst/>
          </a:prstGeom>
          <a:noFill/>
          <a:ln>
            <a:noFill/>
          </a:ln>
        </p:spPr>
      </p:pic>
      <p:pic>
        <p:nvPicPr>
          <p:cNvPr id="245" name="Google Shape;245;g2080df13fa3_0_19"/>
          <p:cNvPicPr preferRelativeResize="0"/>
          <p:nvPr/>
        </p:nvPicPr>
        <p:blipFill>
          <a:blip r:embed="rId5">
            <a:alphaModFix/>
          </a:blip>
          <a:stretch>
            <a:fillRect/>
          </a:stretch>
        </p:blipFill>
        <p:spPr>
          <a:xfrm>
            <a:off x="6406625" y="2183474"/>
            <a:ext cx="5204075" cy="3979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080df13fa3_0_31"/>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ALERT SYSTEM</a:t>
            </a:r>
            <a:endParaRPr/>
          </a:p>
        </p:txBody>
      </p:sp>
      <p:sp>
        <p:nvSpPr>
          <p:cNvPr id="251" name="Google Shape;251;g2080df13fa3_0_31"/>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52" name="Google Shape;252;g2080df13fa3_0_31"/>
          <p:cNvSpPr txBox="1"/>
          <p:nvPr/>
        </p:nvSpPr>
        <p:spPr>
          <a:xfrm>
            <a:off x="440287" y="1673157"/>
            <a:ext cx="113094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it-IT" sz="1800">
                <a:solidFill>
                  <a:schemeClr val="accent1"/>
                </a:solidFill>
                <a:latin typeface="Gill Sans"/>
                <a:ea typeface="Gill Sans"/>
                <a:cs typeface="Gill Sans"/>
                <a:sym typeface="Gill Sans"/>
              </a:rPr>
              <a:t>Function to calculate distance between points</a:t>
            </a:r>
            <a:endParaRPr sz="1800">
              <a:solidFill>
                <a:schemeClr val="accent1"/>
              </a:solidFill>
              <a:latin typeface="Gill Sans"/>
              <a:ea typeface="Gill Sans"/>
              <a:cs typeface="Gill Sans"/>
              <a:sym typeface="Gill Sans"/>
            </a:endParaRPr>
          </a:p>
        </p:txBody>
      </p:sp>
      <p:pic>
        <p:nvPicPr>
          <p:cNvPr id="253" name="Google Shape;253;g2080df13fa3_0_31"/>
          <p:cNvPicPr preferRelativeResize="0"/>
          <p:nvPr/>
        </p:nvPicPr>
        <p:blipFill>
          <a:blip r:embed="rId3">
            <a:alphaModFix/>
          </a:blip>
          <a:stretch>
            <a:fillRect/>
          </a:stretch>
        </p:blipFill>
        <p:spPr>
          <a:xfrm>
            <a:off x="581200" y="2286749"/>
            <a:ext cx="9794426" cy="352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080df13fa3_0_99"/>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DETAILS - ALERT SYSTEM</a:t>
            </a:r>
            <a:endParaRPr/>
          </a:p>
        </p:txBody>
      </p:sp>
      <p:sp>
        <p:nvSpPr>
          <p:cNvPr id="259" name="Google Shape;259;g2080df13fa3_0_99"/>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60" name="Google Shape;260;g2080df13fa3_0_99"/>
          <p:cNvSpPr txBox="1"/>
          <p:nvPr/>
        </p:nvSpPr>
        <p:spPr>
          <a:xfrm>
            <a:off x="440287" y="1673157"/>
            <a:ext cx="113094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it-IT" sz="1800">
                <a:solidFill>
                  <a:schemeClr val="accent1"/>
                </a:solidFill>
                <a:latin typeface="Gill Sans"/>
                <a:ea typeface="Gill Sans"/>
                <a:cs typeface="Gill Sans"/>
                <a:sym typeface="Gill Sans"/>
              </a:rPr>
              <a:t>If statements of the alert system</a:t>
            </a:r>
            <a:endParaRPr sz="1800">
              <a:solidFill>
                <a:schemeClr val="accent1"/>
              </a:solidFill>
              <a:latin typeface="Gill Sans"/>
              <a:ea typeface="Gill Sans"/>
              <a:cs typeface="Gill Sans"/>
              <a:sym typeface="Gill Sans"/>
            </a:endParaRPr>
          </a:p>
        </p:txBody>
      </p:sp>
      <p:pic>
        <p:nvPicPr>
          <p:cNvPr id="261" name="Google Shape;261;g2080df13fa3_0_99"/>
          <p:cNvPicPr preferRelativeResize="0"/>
          <p:nvPr/>
        </p:nvPicPr>
        <p:blipFill>
          <a:blip r:embed="rId3">
            <a:alphaModFix/>
          </a:blip>
          <a:stretch>
            <a:fillRect/>
          </a:stretch>
        </p:blipFill>
        <p:spPr>
          <a:xfrm>
            <a:off x="5755025" y="1433850"/>
            <a:ext cx="5855674" cy="4767750"/>
          </a:xfrm>
          <a:prstGeom prst="rect">
            <a:avLst/>
          </a:prstGeom>
          <a:noFill/>
          <a:ln>
            <a:noFill/>
          </a:ln>
        </p:spPr>
      </p:pic>
      <p:pic>
        <p:nvPicPr>
          <p:cNvPr id="262" name="Google Shape;262;g2080df13fa3_0_99"/>
          <p:cNvPicPr preferRelativeResize="0"/>
          <p:nvPr/>
        </p:nvPicPr>
        <p:blipFill>
          <a:blip r:embed="rId4">
            <a:alphaModFix/>
          </a:blip>
          <a:stretch>
            <a:fillRect/>
          </a:stretch>
        </p:blipFill>
        <p:spPr>
          <a:xfrm>
            <a:off x="193225" y="2519057"/>
            <a:ext cx="5450225" cy="28492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VALIDATION - TEST 1</a:t>
            </a:r>
            <a:endParaRPr/>
          </a:p>
        </p:txBody>
      </p:sp>
      <p:sp>
        <p:nvSpPr>
          <p:cNvPr id="268" name="Google Shape;268;p9"/>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69" name="Google Shape;269;p9"/>
          <p:cNvSpPr txBox="1"/>
          <p:nvPr/>
        </p:nvSpPr>
        <p:spPr>
          <a:xfrm>
            <a:off x="440287" y="1673157"/>
            <a:ext cx="11309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Test on alert system</a:t>
            </a:r>
            <a:endParaRPr/>
          </a:p>
        </p:txBody>
      </p:sp>
      <p:pic>
        <p:nvPicPr>
          <p:cNvPr id="270" name="Google Shape;270;p9"/>
          <p:cNvPicPr preferRelativeResize="0"/>
          <p:nvPr/>
        </p:nvPicPr>
        <p:blipFill>
          <a:blip r:embed="rId3">
            <a:alphaModFix/>
          </a:blip>
          <a:stretch>
            <a:fillRect/>
          </a:stretch>
        </p:blipFill>
        <p:spPr>
          <a:xfrm>
            <a:off x="1614338" y="2229073"/>
            <a:ext cx="8961226" cy="341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080df13fa3_0_37"/>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VALIDATION - TEST II</a:t>
            </a:r>
            <a:endParaRPr/>
          </a:p>
        </p:txBody>
      </p:sp>
      <p:sp>
        <p:nvSpPr>
          <p:cNvPr id="276" name="Google Shape;276;g2080df13fa3_0_37"/>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77" name="Google Shape;277;g2080df13fa3_0_37"/>
          <p:cNvSpPr txBox="1"/>
          <p:nvPr/>
        </p:nvSpPr>
        <p:spPr>
          <a:xfrm>
            <a:off x="440287" y="1673157"/>
            <a:ext cx="113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Test on the model’s accuracy</a:t>
            </a:r>
            <a:endParaRPr/>
          </a:p>
        </p:txBody>
      </p:sp>
      <p:pic>
        <p:nvPicPr>
          <p:cNvPr id="278" name="Google Shape;278;g2080df13fa3_0_37"/>
          <p:cNvPicPr preferRelativeResize="0"/>
          <p:nvPr/>
        </p:nvPicPr>
        <p:blipFill rotWithShape="1">
          <a:blip r:embed="rId3">
            <a:alphaModFix/>
          </a:blip>
          <a:srcRect b="31020" l="3047" r="10380" t="5333"/>
          <a:stretch/>
        </p:blipFill>
        <p:spPr>
          <a:xfrm>
            <a:off x="581200" y="2118900"/>
            <a:ext cx="6994700" cy="2870799"/>
          </a:xfrm>
          <a:prstGeom prst="rect">
            <a:avLst/>
          </a:prstGeom>
          <a:noFill/>
          <a:ln>
            <a:noFill/>
          </a:ln>
        </p:spPr>
      </p:pic>
      <p:pic>
        <p:nvPicPr>
          <p:cNvPr id="279" name="Google Shape;279;g2080df13fa3_0_37"/>
          <p:cNvPicPr preferRelativeResize="0"/>
          <p:nvPr/>
        </p:nvPicPr>
        <p:blipFill rotWithShape="1">
          <a:blip r:embed="rId3">
            <a:alphaModFix/>
          </a:blip>
          <a:srcRect b="0" l="0" r="0" t="79460"/>
          <a:stretch/>
        </p:blipFill>
        <p:spPr>
          <a:xfrm>
            <a:off x="581200" y="5208978"/>
            <a:ext cx="7425960" cy="851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080df13fa3_0_43"/>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VALIDATION - TEST III</a:t>
            </a:r>
            <a:endParaRPr/>
          </a:p>
        </p:txBody>
      </p:sp>
      <p:sp>
        <p:nvSpPr>
          <p:cNvPr id="285" name="Google Shape;285;g2080df13fa3_0_43"/>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86" name="Google Shape;286;g2080df13fa3_0_43"/>
          <p:cNvSpPr txBox="1"/>
          <p:nvPr/>
        </p:nvSpPr>
        <p:spPr>
          <a:xfrm>
            <a:off x="6906187" y="1582982"/>
            <a:ext cx="113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accent1"/>
                </a:solidFill>
                <a:latin typeface="Gill Sans"/>
                <a:ea typeface="Gill Sans"/>
                <a:cs typeface="Gill Sans"/>
                <a:sym typeface="Gill Sans"/>
              </a:rPr>
              <a:t>Test on data elaboration.</a:t>
            </a:r>
            <a:endParaRPr/>
          </a:p>
        </p:txBody>
      </p:sp>
      <p:pic>
        <p:nvPicPr>
          <p:cNvPr id="287" name="Google Shape;287;g2080df13fa3_0_43"/>
          <p:cNvPicPr preferRelativeResize="0"/>
          <p:nvPr/>
        </p:nvPicPr>
        <p:blipFill>
          <a:blip r:embed="rId3">
            <a:alphaModFix/>
          </a:blip>
          <a:stretch>
            <a:fillRect/>
          </a:stretch>
        </p:blipFill>
        <p:spPr>
          <a:xfrm>
            <a:off x="581200" y="1571252"/>
            <a:ext cx="4906525" cy="808775"/>
          </a:xfrm>
          <a:prstGeom prst="rect">
            <a:avLst/>
          </a:prstGeom>
          <a:noFill/>
          <a:ln>
            <a:noFill/>
          </a:ln>
        </p:spPr>
      </p:pic>
      <p:pic>
        <p:nvPicPr>
          <p:cNvPr id="288" name="Google Shape;288;g2080df13fa3_0_43"/>
          <p:cNvPicPr preferRelativeResize="0"/>
          <p:nvPr/>
        </p:nvPicPr>
        <p:blipFill>
          <a:blip r:embed="rId4">
            <a:alphaModFix/>
          </a:blip>
          <a:stretch>
            <a:fillRect/>
          </a:stretch>
        </p:blipFill>
        <p:spPr>
          <a:xfrm>
            <a:off x="6432025" y="2042457"/>
            <a:ext cx="5178667" cy="4306275"/>
          </a:xfrm>
          <a:prstGeom prst="rect">
            <a:avLst/>
          </a:prstGeom>
          <a:noFill/>
          <a:ln>
            <a:noFill/>
          </a:ln>
        </p:spPr>
      </p:pic>
      <p:pic>
        <p:nvPicPr>
          <p:cNvPr id="289" name="Google Shape;289;g2080df13fa3_0_43"/>
          <p:cNvPicPr preferRelativeResize="0"/>
          <p:nvPr/>
        </p:nvPicPr>
        <p:blipFill>
          <a:blip r:embed="rId5">
            <a:alphaModFix/>
          </a:blip>
          <a:stretch>
            <a:fillRect/>
          </a:stretch>
        </p:blipFill>
        <p:spPr>
          <a:xfrm>
            <a:off x="581200" y="2606802"/>
            <a:ext cx="5336506" cy="3593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0"/>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CONCLUSIONS AND FUTURE WORKS</a:t>
            </a:r>
            <a:endParaRPr/>
          </a:p>
        </p:txBody>
      </p:sp>
      <p:sp>
        <p:nvSpPr>
          <p:cNvPr id="295" name="Google Shape;295;p10"/>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96" name="Google Shape;296;p10"/>
          <p:cNvSpPr txBox="1"/>
          <p:nvPr/>
        </p:nvSpPr>
        <p:spPr>
          <a:xfrm>
            <a:off x="581000" y="1617675"/>
            <a:ext cx="113019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E101A"/>
              </a:buClr>
              <a:buSzPts val="1800"/>
              <a:buFont typeface="Calibri"/>
              <a:buChar char="●"/>
            </a:pPr>
            <a:r>
              <a:rPr lang="it-IT" sz="1800">
                <a:solidFill>
                  <a:srgbClr val="0E101A"/>
                </a:solidFill>
                <a:latin typeface="Calibri"/>
                <a:ea typeface="Calibri"/>
                <a:cs typeface="Calibri"/>
                <a:sym typeface="Calibri"/>
              </a:rPr>
              <a:t>Test while driving on both poor and good road conditions.</a:t>
            </a:r>
            <a:endParaRPr sz="1800">
              <a:solidFill>
                <a:srgbClr val="0E101A"/>
              </a:solidFill>
              <a:latin typeface="Calibri"/>
              <a:ea typeface="Calibri"/>
              <a:cs typeface="Calibri"/>
              <a:sym typeface="Calibri"/>
            </a:endParaRPr>
          </a:p>
          <a:p>
            <a:pPr indent="-342900" lvl="0" marL="457200" rtl="0" algn="l">
              <a:lnSpc>
                <a:spcPct val="115000"/>
              </a:lnSpc>
              <a:spcBef>
                <a:spcPts val="0"/>
              </a:spcBef>
              <a:spcAft>
                <a:spcPts val="0"/>
              </a:spcAft>
              <a:buClr>
                <a:srgbClr val="0E101A"/>
              </a:buClr>
              <a:buSzPts val="1800"/>
              <a:buFont typeface="Calibri"/>
              <a:buChar char="●"/>
            </a:pPr>
            <a:r>
              <a:rPr lang="it-IT" sz="1800">
                <a:solidFill>
                  <a:srgbClr val="0E101A"/>
                </a:solidFill>
                <a:latin typeface="Calibri"/>
                <a:ea typeface="Calibri"/>
                <a:cs typeface="Calibri"/>
                <a:sym typeface="Calibri"/>
              </a:rPr>
              <a:t>The project could be used in the future to create a road parameters dataset. </a:t>
            </a:r>
            <a:endParaRPr sz="1800">
              <a:solidFill>
                <a:srgbClr val="0E101A"/>
              </a:solidFill>
              <a:latin typeface="Calibri"/>
              <a:ea typeface="Calibri"/>
              <a:cs typeface="Calibri"/>
              <a:sym typeface="Calibri"/>
            </a:endParaRPr>
          </a:p>
          <a:p>
            <a:pPr indent="-342900" lvl="0" marL="457200" rtl="0" algn="l">
              <a:lnSpc>
                <a:spcPct val="115000"/>
              </a:lnSpc>
              <a:spcBef>
                <a:spcPts val="0"/>
              </a:spcBef>
              <a:spcAft>
                <a:spcPts val="0"/>
              </a:spcAft>
              <a:buClr>
                <a:srgbClr val="0E101A"/>
              </a:buClr>
              <a:buSzPts val="1800"/>
              <a:buFont typeface="Calibri"/>
              <a:buChar char="●"/>
            </a:pPr>
            <a:r>
              <a:rPr lang="it-IT" sz="1800">
                <a:solidFill>
                  <a:srgbClr val="0E101A"/>
                </a:solidFill>
                <a:latin typeface="Calibri"/>
                <a:ea typeface="Calibri"/>
                <a:cs typeface="Calibri"/>
                <a:sym typeface="Calibri"/>
              </a:rPr>
              <a:t>Differentiation between users accessing the app.</a:t>
            </a:r>
            <a:endParaRPr sz="1800">
              <a:solidFill>
                <a:srgbClr val="0E101A"/>
              </a:solidFill>
              <a:latin typeface="Calibri"/>
              <a:ea typeface="Calibri"/>
              <a:cs typeface="Calibri"/>
              <a:sym typeface="Calibri"/>
            </a:endParaRPr>
          </a:p>
          <a:p>
            <a:pPr indent="-342900" lvl="0" marL="457200" rtl="0" algn="l">
              <a:lnSpc>
                <a:spcPct val="115000"/>
              </a:lnSpc>
              <a:spcBef>
                <a:spcPts val="0"/>
              </a:spcBef>
              <a:spcAft>
                <a:spcPts val="0"/>
              </a:spcAft>
              <a:buClr>
                <a:srgbClr val="0E101A"/>
              </a:buClr>
              <a:buSzPts val="1800"/>
              <a:buFont typeface="Calibri"/>
              <a:buChar char="●"/>
            </a:pPr>
            <a:r>
              <a:rPr lang="it-IT" sz="1800">
                <a:solidFill>
                  <a:srgbClr val="0E101A"/>
                </a:solidFill>
                <a:latin typeface="Calibri"/>
                <a:ea typeface="Calibri"/>
                <a:cs typeface="Calibri"/>
                <a:sym typeface="Calibri"/>
              </a:rPr>
              <a:t>Practical use for environmental sensors like the CCS811 Digital Air Quality Sensor and BH1745 Digital Color Sensor.</a:t>
            </a:r>
            <a:endParaRPr sz="1800">
              <a:solidFill>
                <a:srgbClr val="0E101A"/>
              </a:solidFill>
              <a:latin typeface="Calibri"/>
              <a:ea typeface="Calibri"/>
              <a:cs typeface="Calibri"/>
              <a:sym typeface="Calibri"/>
            </a:endParaRPr>
          </a:p>
          <a:p>
            <a:pPr indent="-342900" lvl="0" marL="457200" rtl="0" algn="l">
              <a:lnSpc>
                <a:spcPct val="115000"/>
              </a:lnSpc>
              <a:spcBef>
                <a:spcPts val="0"/>
              </a:spcBef>
              <a:spcAft>
                <a:spcPts val="0"/>
              </a:spcAft>
              <a:buClr>
                <a:srgbClr val="0E101A"/>
              </a:buClr>
              <a:buSzPts val="1800"/>
              <a:buFont typeface="Calibri"/>
              <a:buChar char="●"/>
            </a:pPr>
            <a:r>
              <a:rPr lang="it-IT" sz="1800">
                <a:solidFill>
                  <a:srgbClr val="0E101A"/>
                </a:solidFill>
                <a:latin typeface="Calibri"/>
                <a:ea typeface="Calibri"/>
                <a:cs typeface="Calibri"/>
                <a:sym typeface="Calibri"/>
              </a:rPr>
              <a:t>Including a Raspberry Pi Zero board. </a:t>
            </a:r>
            <a:endParaRPr sz="1800">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INTRODUCTION</a:t>
            </a:r>
            <a:endParaRPr/>
          </a:p>
        </p:txBody>
      </p:sp>
      <p:sp>
        <p:nvSpPr>
          <p:cNvPr id="115" name="Google Shape;115;p2"/>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16" name="Google Shape;116;p2"/>
          <p:cNvSpPr txBox="1"/>
          <p:nvPr/>
        </p:nvSpPr>
        <p:spPr>
          <a:xfrm>
            <a:off x="440300" y="1574832"/>
            <a:ext cx="11309400" cy="1006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lang="it-IT" sz="1800">
                <a:solidFill>
                  <a:schemeClr val="accent1"/>
                </a:solidFill>
                <a:latin typeface="Gill Sans"/>
                <a:ea typeface="Gill Sans"/>
                <a:cs typeface="Gill Sans"/>
                <a:sym typeface="Gill Sans"/>
              </a:rPr>
              <a:t>The majority of accidents on the road are due to human error, and these could be reduced through IoT technology.</a:t>
            </a:r>
            <a:endParaRPr sz="1800">
              <a:solidFill>
                <a:schemeClr val="accent1"/>
              </a:solidFill>
              <a:latin typeface="Gill Sans"/>
              <a:ea typeface="Gill Sans"/>
              <a:cs typeface="Gill Sans"/>
              <a:sym typeface="Gill Sans"/>
            </a:endParaRPr>
          </a:p>
          <a:p>
            <a:pPr indent="0" lvl="0" marL="0" rtl="0" algn="l">
              <a:lnSpc>
                <a:spcPct val="115000"/>
              </a:lnSpc>
              <a:spcBef>
                <a:spcPts val="0"/>
              </a:spcBef>
              <a:spcAft>
                <a:spcPts val="0"/>
              </a:spcAft>
              <a:buSzPts val="1100"/>
              <a:buNone/>
            </a:pPr>
            <a:r>
              <a:rPr lang="it-IT" sz="1800">
                <a:solidFill>
                  <a:schemeClr val="accent1"/>
                </a:solidFill>
                <a:latin typeface="Gill Sans"/>
                <a:ea typeface="Gill Sans"/>
                <a:cs typeface="Gill Sans"/>
                <a:sym typeface="Gill Sans"/>
              </a:rPr>
              <a:t>The applications of IoT in the automotive industry are countless and could help bring down the number of accidents not only by monitoring the driver’s condition but also the state of infrastructures. </a:t>
            </a:r>
            <a:endParaRPr sz="1800">
              <a:solidFill>
                <a:schemeClr val="accent1"/>
              </a:solidFill>
              <a:latin typeface="Gill Sans"/>
              <a:ea typeface="Gill Sans"/>
              <a:cs typeface="Gill Sans"/>
              <a:sym typeface="Gill Sans"/>
            </a:endParaRPr>
          </a:p>
        </p:txBody>
      </p:sp>
      <p:pic>
        <p:nvPicPr>
          <p:cNvPr id="117" name="Google Shape;117;p2"/>
          <p:cNvPicPr preferRelativeResize="0"/>
          <p:nvPr/>
        </p:nvPicPr>
        <p:blipFill>
          <a:blip r:embed="rId3">
            <a:alphaModFix/>
          </a:blip>
          <a:stretch>
            <a:fillRect/>
          </a:stretch>
        </p:blipFill>
        <p:spPr>
          <a:xfrm>
            <a:off x="3213663" y="2802182"/>
            <a:ext cx="5762625" cy="342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080df13fa3_0_49"/>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CONCLUSIONS AND FUTURE WORKS</a:t>
            </a:r>
            <a:endParaRPr/>
          </a:p>
        </p:txBody>
      </p:sp>
      <p:sp>
        <p:nvSpPr>
          <p:cNvPr id="302" name="Google Shape;302;g2080df13fa3_0_49"/>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303" name="Google Shape;303;g2080df13fa3_0_49"/>
          <p:cNvPicPr preferRelativeResize="0"/>
          <p:nvPr/>
        </p:nvPicPr>
        <p:blipFill>
          <a:blip r:embed="rId3">
            <a:alphaModFix/>
          </a:blip>
          <a:stretch>
            <a:fillRect/>
          </a:stretch>
        </p:blipFill>
        <p:spPr>
          <a:xfrm>
            <a:off x="2731750" y="1925138"/>
            <a:ext cx="6728376" cy="396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OBJECTIVES</a:t>
            </a:r>
            <a:endParaRPr/>
          </a:p>
        </p:txBody>
      </p:sp>
      <p:sp>
        <p:nvSpPr>
          <p:cNvPr id="123" name="Google Shape;123;p3"/>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24" name="Google Shape;124;p3"/>
          <p:cNvSpPr txBox="1"/>
          <p:nvPr/>
        </p:nvSpPr>
        <p:spPr>
          <a:xfrm>
            <a:off x="441312" y="1563907"/>
            <a:ext cx="11309400" cy="1560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lang="it-IT" sz="1800">
                <a:solidFill>
                  <a:schemeClr val="accent1"/>
                </a:solidFill>
                <a:latin typeface="Gill Sans"/>
                <a:ea typeface="Gill Sans"/>
                <a:cs typeface="Gill Sans"/>
                <a:sym typeface="Gill Sans"/>
              </a:rPr>
              <a:t>This project aims to offer an aid to road condition monitoring and maintenance.</a:t>
            </a:r>
            <a:endParaRPr sz="1800">
              <a:solidFill>
                <a:schemeClr val="accent1"/>
              </a:solidFill>
              <a:latin typeface="Gill Sans"/>
              <a:ea typeface="Gill Sans"/>
              <a:cs typeface="Gill Sans"/>
              <a:sym typeface="Gill Sans"/>
            </a:endParaRPr>
          </a:p>
          <a:p>
            <a:pPr indent="0" lvl="0" marL="0" rtl="0" algn="l">
              <a:lnSpc>
                <a:spcPct val="115000"/>
              </a:lnSpc>
              <a:spcBef>
                <a:spcPts val="0"/>
              </a:spcBef>
              <a:spcAft>
                <a:spcPts val="0"/>
              </a:spcAft>
              <a:buSzPts val="1100"/>
              <a:buNone/>
            </a:pPr>
            <a:r>
              <a:rPr lang="it-IT" sz="1800">
                <a:solidFill>
                  <a:schemeClr val="accent1"/>
                </a:solidFill>
                <a:latin typeface="Gill Sans"/>
                <a:ea typeface="Gill Sans"/>
                <a:cs typeface="Gill Sans"/>
                <a:sym typeface="Gill Sans"/>
              </a:rPr>
              <a:t>This can be realized by</a:t>
            </a:r>
            <a:r>
              <a:rPr lang="it-IT" sz="1800">
                <a:solidFill>
                  <a:schemeClr val="accent1"/>
                </a:solidFill>
                <a:latin typeface="Gill Sans"/>
                <a:ea typeface="Gill Sans"/>
                <a:cs typeface="Gill Sans"/>
                <a:sym typeface="Gill Sans"/>
              </a:rPr>
              <a:t>: </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Reporting on a map the points with poor road conditions.</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Alerting the driver when they are near to anomalies so they can pay more attention.</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Contributing to road maintenance by gathering environmental data and road parameters.</a:t>
            </a:r>
            <a:endParaRPr sz="1800">
              <a:solidFill>
                <a:schemeClr val="accent1"/>
              </a:solidFill>
              <a:latin typeface="Gill Sans"/>
              <a:ea typeface="Gill Sans"/>
              <a:cs typeface="Gill Sans"/>
              <a:sym typeface="Gill Sans"/>
            </a:endParaRPr>
          </a:p>
        </p:txBody>
      </p:sp>
      <p:pic>
        <p:nvPicPr>
          <p:cNvPr id="125" name="Google Shape;125;p3"/>
          <p:cNvPicPr preferRelativeResize="0"/>
          <p:nvPr/>
        </p:nvPicPr>
        <p:blipFill rotWithShape="1">
          <a:blip r:embed="rId3">
            <a:alphaModFix/>
          </a:blip>
          <a:srcRect b="0" l="0" r="0" t="0"/>
          <a:stretch/>
        </p:blipFill>
        <p:spPr>
          <a:xfrm>
            <a:off x="581150" y="3331525"/>
            <a:ext cx="5461102" cy="2666251"/>
          </a:xfrm>
          <a:prstGeom prst="rect">
            <a:avLst/>
          </a:prstGeom>
          <a:noFill/>
          <a:ln cap="flat" cmpd="sng" w="19050">
            <a:solidFill>
              <a:schemeClr val="dk2"/>
            </a:solidFill>
            <a:prstDash val="solid"/>
            <a:round/>
            <a:headEnd len="sm" w="sm" type="none"/>
            <a:tailEnd len="sm" w="sm" type="none"/>
          </a:ln>
        </p:spPr>
      </p:pic>
      <p:pic>
        <p:nvPicPr>
          <p:cNvPr id="126" name="Google Shape;126;p3"/>
          <p:cNvPicPr preferRelativeResize="0"/>
          <p:nvPr/>
        </p:nvPicPr>
        <p:blipFill>
          <a:blip r:embed="rId4">
            <a:alphaModFix/>
          </a:blip>
          <a:stretch>
            <a:fillRect/>
          </a:stretch>
        </p:blipFill>
        <p:spPr>
          <a:xfrm>
            <a:off x="6079437" y="3331425"/>
            <a:ext cx="5670236" cy="26662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RELATED WORKS</a:t>
            </a:r>
            <a:endParaRPr/>
          </a:p>
        </p:txBody>
      </p:sp>
      <p:sp>
        <p:nvSpPr>
          <p:cNvPr id="133" name="Google Shape;133;p4"/>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graphicFrame>
        <p:nvGraphicFramePr>
          <p:cNvPr id="134" name="Google Shape;134;p4"/>
          <p:cNvGraphicFramePr/>
          <p:nvPr/>
        </p:nvGraphicFramePr>
        <p:xfrm>
          <a:off x="876300" y="1717450"/>
          <a:ext cx="3000000" cy="3000000"/>
        </p:xfrm>
        <a:graphic>
          <a:graphicData uri="http://schemas.openxmlformats.org/drawingml/2006/table">
            <a:tbl>
              <a:tblPr>
                <a:noFill/>
                <a:tableStyleId>{39844C65-4826-4115-A296-49AE36A28AE1}</a:tableStyleId>
              </a:tblPr>
              <a:tblGrid>
                <a:gridCol w="1714500"/>
                <a:gridCol w="1801900"/>
                <a:gridCol w="1627100"/>
                <a:gridCol w="1790975"/>
                <a:gridCol w="1638025"/>
                <a:gridCol w="1714500"/>
              </a:tblGrid>
              <a:tr h="475575">
                <a:tc>
                  <a:txBody>
                    <a:bodyPr/>
                    <a:lstStyle/>
                    <a:p>
                      <a:pPr indent="0" lvl="0" marL="0" rtl="0" algn="l">
                        <a:spcBef>
                          <a:spcPts val="0"/>
                        </a:spcBef>
                        <a:spcAft>
                          <a:spcPts val="0"/>
                        </a:spcAft>
                        <a:buNone/>
                      </a:pPr>
                      <a:r>
                        <a:rPr lang="it-IT"/>
                        <a:t>Features</a:t>
                      </a:r>
                      <a:endParaRPr/>
                    </a:p>
                  </a:txBody>
                  <a:tcPr marT="91425" marB="91425" marR="91425" marL="91425"/>
                </a:tc>
                <a:tc>
                  <a:txBody>
                    <a:bodyPr/>
                    <a:lstStyle/>
                    <a:p>
                      <a:pPr indent="-243840" lvl="0" marL="243840" rtl="0" algn="ctr">
                        <a:spcBef>
                          <a:spcPts val="0"/>
                        </a:spcBef>
                        <a:spcAft>
                          <a:spcPts val="0"/>
                        </a:spcAft>
                        <a:buNone/>
                      </a:pPr>
                      <a:r>
                        <a:rPr lang="it-IT" sz="1200" u="sng">
                          <a:solidFill>
                            <a:schemeClr val="hlink"/>
                          </a:solidFill>
                          <a:latin typeface="Calibri"/>
                          <a:ea typeface="Calibri"/>
                          <a:cs typeface="Calibri"/>
                          <a:sym typeface="Calibri"/>
                          <a:hlinkClick r:id="rId3"/>
                        </a:rPr>
                        <a:t>IoT Based Pothole And Notification System</a:t>
                      </a:r>
                      <a:endParaRPr/>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lang="it-IT" sz="1200" u="sng">
                          <a:solidFill>
                            <a:schemeClr val="hlink"/>
                          </a:solidFill>
                          <a:latin typeface="Calibri"/>
                          <a:ea typeface="Calibri"/>
                          <a:cs typeface="Calibri"/>
                          <a:sym typeface="Calibri"/>
                          <a:hlinkClick r:id="rId4"/>
                        </a:rPr>
                        <a:t>DeepBus</a:t>
                      </a:r>
                      <a:endParaRPr/>
                    </a:p>
                  </a:txBody>
                  <a:tcPr marT="91425" marB="91425" marR="91425" marL="91425" anchor="ctr"/>
                </a:tc>
                <a:tc>
                  <a:txBody>
                    <a:bodyPr/>
                    <a:lstStyle/>
                    <a:p>
                      <a:pPr indent="-243840" lvl="0" marL="243840" rtl="0" algn="l">
                        <a:spcBef>
                          <a:spcPts val="0"/>
                        </a:spcBef>
                        <a:spcAft>
                          <a:spcPts val="0"/>
                        </a:spcAft>
                        <a:buClr>
                          <a:schemeClr val="dk1"/>
                        </a:buClr>
                        <a:buSzPts val="1100"/>
                        <a:buFont typeface="Arial"/>
                        <a:buNone/>
                      </a:pPr>
                      <a:r>
                        <a:rPr lang="it-IT" sz="1200" u="sng">
                          <a:solidFill>
                            <a:schemeClr val="hlink"/>
                          </a:solidFill>
                          <a:latin typeface="Calibri"/>
                          <a:ea typeface="Calibri"/>
                          <a:cs typeface="Calibri"/>
                          <a:sym typeface="Calibri"/>
                          <a:hlinkClick r:id="rId5"/>
                        </a:rPr>
                        <a:t>Road condition detection device (RCDD)</a:t>
                      </a:r>
                      <a:endParaRPr sz="1100"/>
                    </a:p>
                  </a:txBody>
                  <a:tcPr marT="91425" marB="91425" marR="91425" marL="91425"/>
                </a:tc>
                <a:tc>
                  <a:txBody>
                    <a:bodyPr/>
                    <a:lstStyle/>
                    <a:p>
                      <a:pPr indent="0" lvl="0" marL="0" rtl="0" algn="ctr">
                        <a:lnSpc>
                          <a:spcPct val="115000"/>
                        </a:lnSpc>
                        <a:spcBef>
                          <a:spcPts val="0"/>
                        </a:spcBef>
                        <a:spcAft>
                          <a:spcPts val="1000"/>
                        </a:spcAft>
                        <a:buClr>
                          <a:schemeClr val="dk1"/>
                        </a:buClr>
                        <a:buSzPts val="1100"/>
                        <a:buFont typeface="Arial"/>
                        <a:buNone/>
                      </a:pPr>
                      <a:r>
                        <a:rPr lang="it-IT" sz="1200" u="sng">
                          <a:solidFill>
                            <a:schemeClr val="hlink"/>
                          </a:solidFill>
                          <a:latin typeface="Calibri"/>
                          <a:ea typeface="Calibri"/>
                          <a:cs typeface="Calibri"/>
                          <a:sym typeface="Calibri"/>
                          <a:hlinkClick r:id="rId6"/>
                        </a:rPr>
                        <a:t>Intelligent Pothole detection</a:t>
                      </a:r>
                      <a:endParaRPr/>
                    </a:p>
                  </a:txBody>
                  <a:tcPr marT="91425" marB="91425" marR="91425" marL="91425"/>
                </a:tc>
                <a:tc>
                  <a:txBody>
                    <a:bodyPr/>
                    <a:lstStyle/>
                    <a:p>
                      <a:pPr indent="0" lvl="0" marL="0" rtl="0" algn="ctr">
                        <a:spcBef>
                          <a:spcPts val="0"/>
                        </a:spcBef>
                        <a:spcAft>
                          <a:spcPts val="0"/>
                        </a:spcAft>
                        <a:buNone/>
                      </a:pPr>
                      <a:r>
                        <a:rPr lang="it-IT">
                          <a:solidFill>
                            <a:srgbClr val="0000FF"/>
                          </a:solidFill>
                        </a:rPr>
                        <a:t>This Project</a:t>
                      </a:r>
                      <a:endParaRPr>
                        <a:solidFill>
                          <a:srgbClr val="0000FF"/>
                        </a:solidFill>
                      </a:endParaRPr>
                    </a:p>
                  </a:txBody>
                  <a:tcPr marT="91425" marB="91425" marR="91425" marL="91425" anchor="ctr"/>
                </a:tc>
              </a:tr>
              <a:tr h="868250">
                <a:tc>
                  <a:txBody>
                    <a:bodyPr/>
                    <a:lstStyle/>
                    <a:p>
                      <a:pPr indent="0" lvl="0" marL="0" rtl="0" algn="l">
                        <a:spcBef>
                          <a:spcPts val="0"/>
                        </a:spcBef>
                        <a:spcAft>
                          <a:spcPts val="0"/>
                        </a:spcAft>
                        <a:buNone/>
                      </a:pPr>
                      <a:r>
                        <a:rPr lang="it-IT"/>
                        <a:t>Accelerometer and gyroscope data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31675">
                <a:tc>
                  <a:txBody>
                    <a:bodyPr/>
                    <a:lstStyle/>
                    <a:p>
                      <a:pPr indent="0" lvl="0" marL="0" rtl="0" algn="l">
                        <a:spcBef>
                          <a:spcPts val="0"/>
                        </a:spcBef>
                        <a:spcAft>
                          <a:spcPts val="0"/>
                        </a:spcAft>
                        <a:buNone/>
                      </a:pPr>
                      <a:r>
                        <a:rPr lang="it-IT"/>
                        <a:t>Machine learning model for detection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31675">
                <a:tc>
                  <a:txBody>
                    <a:bodyPr/>
                    <a:lstStyle/>
                    <a:p>
                      <a:pPr indent="0" lvl="0" marL="0" rtl="0" algn="l">
                        <a:spcBef>
                          <a:spcPts val="0"/>
                        </a:spcBef>
                        <a:spcAft>
                          <a:spcPts val="0"/>
                        </a:spcAft>
                        <a:buNone/>
                      </a:pPr>
                      <a:r>
                        <a:rPr lang="it-IT"/>
                        <a:t>Detection relies on threshold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75575">
                <a:tc>
                  <a:txBody>
                    <a:bodyPr/>
                    <a:lstStyle/>
                    <a:p>
                      <a:pPr indent="0" lvl="0" marL="0" rtl="0" algn="l">
                        <a:spcBef>
                          <a:spcPts val="0"/>
                        </a:spcBef>
                        <a:spcAft>
                          <a:spcPts val="0"/>
                        </a:spcAft>
                        <a:buNone/>
                      </a:pPr>
                      <a:r>
                        <a:rPr lang="it-IT"/>
                        <a:t>Manual pothole flagging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75575">
                <a:tc>
                  <a:txBody>
                    <a:bodyPr/>
                    <a:lstStyle/>
                    <a:p>
                      <a:pPr indent="0" lvl="0" marL="0" rtl="0" algn="l">
                        <a:spcBef>
                          <a:spcPts val="0"/>
                        </a:spcBef>
                        <a:spcAft>
                          <a:spcPts val="0"/>
                        </a:spcAft>
                        <a:buNone/>
                      </a:pPr>
                      <a:r>
                        <a:rPr lang="it-IT"/>
                        <a:t>Alert system for the driver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5" name="Google Shape;135;p4"/>
          <p:cNvPicPr preferRelativeResize="0"/>
          <p:nvPr/>
        </p:nvPicPr>
        <p:blipFill>
          <a:blip r:embed="rId7">
            <a:alphaModFix/>
          </a:blip>
          <a:stretch>
            <a:fillRect/>
          </a:stretch>
        </p:blipFill>
        <p:spPr>
          <a:xfrm>
            <a:off x="3161525" y="2560375"/>
            <a:ext cx="365123" cy="365123"/>
          </a:xfrm>
          <a:prstGeom prst="rect">
            <a:avLst/>
          </a:prstGeom>
          <a:noFill/>
          <a:ln>
            <a:noFill/>
          </a:ln>
        </p:spPr>
      </p:pic>
      <p:pic>
        <p:nvPicPr>
          <p:cNvPr id="136" name="Google Shape;136;p4"/>
          <p:cNvPicPr preferRelativeResize="0"/>
          <p:nvPr/>
        </p:nvPicPr>
        <p:blipFill>
          <a:blip r:embed="rId7">
            <a:alphaModFix/>
          </a:blip>
          <a:stretch>
            <a:fillRect/>
          </a:stretch>
        </p:blipFill>
        <p:spPr>
          <a:xfrm>
            <a:off x="10022525" y="3388400"/>
            <a:ext cx="365123" cy="365123"/>
          </a:xfrm>
          <a:prstGeom prst="rect">
            <a:avLst/>
          </a:prstGeom>
          <a:noFill/>
          <a:ln>
            <a:noFill/>
          </a:ln>
        </p:spPr>
      </p:pic>
      <p:pic>
        <p:nvPicPr>
          <p:cNvPr id="137" name="Google Shape;137;p4"/>
          <p:cNvPicPr preferRelativeResize="0"/>
          <p:nvPr/>
        </p:nvPicPr>
        <p:blipFill>
          <a:blip r:embed="rId7">
            <a:alphaModFix/>
          </a:blip>
          <a:stretch>
            <a:fillRect/>
          </a:stretch>
        </p:blipFill>
        <p:spPr>
          <a:xfrm>
            <a:off x="10022525" y="2560375"/>
            <a:ext cx="365123" cy="365123"/>
          </a:xfrm>
          <a:prstGeom prst="rect">
            <a:avLst/>
          </a:prstGeom>
          <a:noFill/>
          <a:ln>
            <a:noFill/>
          </a:ln>
        </p:spPr>
      </p:pic>
      <p:pic>
        <p:nvPicPr>
          <p:cNvPr id="138" name="Google Shape;138;p4"/>
          <p:cNvPicPr preferRelativeResize="0"/>
          <p:nvPr/>
        </p:nvPicPr>
        <p:blipFill>
          <a:blip r:embed="rId7">
            <a:alphaModFix/>
          </a:blip>
          <a:stretch>
            <a:fillRect/>
          </a:stretch>
        </p:blipFill>
        <p:spPr>
          <a:xfrm>
            <a:off x="8307275" y="2560375"/>
            <a:ext cx="365123" cy="365123"/>
          </a:xfrm>
          <a:prstGeom prst="rect">
            <a:avLst/>
          </a:prstGeom>
          <a:noFill/>
          <a:ln>
            <a:noFill/>
          </a:ln>
        </p:spPr>
      </p:pic>
      <p:pic>
        <p:nvPicPr>
          <p:cNvPr id="139" name="Google Shape;139;p4"/>
          <p:cNvPicPr preferRelativeResize="0"/>
          <p:nvPr/>
        </p:nvPicPr>
        <p:blipFill>
          <a:blip r:embed="rId7">
            <a:alphaModFix/>
          </a:blip>
          <a:stretch>
            <a:fillRect/>
          </a:stretch>
        </p:blipFill>
        <p:spPr>
          <a:xfrm>
            <a:off x="6636850" y="2560375"/>
            <a:ext cx="365123" cy="365123"/>
          </a:xfrm>
          <a:prstGeom prst="rect">
            <a:avLst/>
          </a:prstGeom>
          <a:noFill/>
          <a:ln>
            <a:noFill/>
          </a:ln>
        </p:spPr>
      </p:pic>
      <p:pic>
        <p:nvPicPr>
          <p:cNvPr id="140" name="Google Shape;140;p4"/>
          <p:cNvPicPr preferRelativeResize="0"/>
          <p:nvPr/>
        </p:nvPicPr>
        <p:blipFill>
          <a:blip r:embed="rId7">
            <a:alphaModFix/>
          </a:blip>
          <a:stretch>
            <a:fillRect/>
          </a:stretch>
        </p:blipFill>
        <p:spPr>
          <a:xfrm>
            <a:off x="4966425" y="2560375"/>
            <a:ext cx="365123" cy="365123"/>
          </a:xfrm>
          <a:prstGeom prst="rect">
            <a:avLst/>
          </a:prstGeom>
          <a:noFill/>
          <a:ln>
            <a:noFill/>
          </a:ln>
        </p:spPr>
      </p:pic>
      <p:pic>
        <p:nvPicPr>
          <p:cNvPr id="141" name="Google Shape;141;p4"/>
          <p:cNvPicPr preferRelativeResize="0"/>
          <p:nvPr/>
        </p:nvPicPr>
        <p:blipFill>
          <a:blip r:embed="rId7">
            <a:alphaModFix/>
          </a:blip>
          <a:stretch>
            <a:fillRect/>
          </a:stretch>
        </p:blipFill>
        <p:spPr>
          <a:xfrm>
            <a:off x="3161525" y="4064025"/>
            <a:ext cx="365123" cy="365123"/>
          </a:xfrm>
          <a:prstGeom prst="rect">
            <a:avLst/>
          </a:prstGeom>
          <a:noFill/>
          <a:ln>
            <a:noFill/>
          </a:ln>
        </p:spPr>
      </p:pic>
      <p:pic>
        <p:nvPicPr>
          <p:cNvPr id="142" name="Google Shape;142;p4"/>
          <p:cNvPicPr preferRelativeResize="0"/>
          <p:nvPr/>
        </p:nvPicPr>
        <p:blipFill>
          <a:blip r:embed="rId7">
            <a:alphaModFix/>
          </a:blip>
          <a:stretch>
            <a:fillRect/>
          </a:stretch>
        </p:blipFill>
        <p:spPr>
          <a:xfrm>
            <a:off x="6636850" y="4064025"/>
            <a:ext cx="365123" cy="365123"/>
          </a:xfrm>
          <a:prstGeom prst="rect">
            <a:avLst/>
          </a:prstGeom>
          <a:noFill/>
          <a:ln>
            <a:noFill/>
          </a:ln>
        </p:spPr>
      </p:pic>
      <p:pic>
        <p:nvPicPr>
          <p:cNvPr id="143" name="Google Shape;143;p4"/>
          <p:cNvPicPr preferRelativeResize="0"/>
          <p:nvPr/>
        </p:nvPicPr>
        <p:blipFill>
          <a:blip r:embed="rId7">
            <a:alphaModFix/>
          </a:blip>
          <a:stretch>
            <a:fillRect/>
          </a:stretch>
        </p:blipFill>
        <p:spPr>
          <a:xfrm>
            <a:off x="4966425" y="3388400"/>
            <a:ext cx="365123" cy="365123"/>
          </a:xfrm>
          <a:prstGeom prst="rect">
            <a:avLst/>
          </a:prstGeom>
          <a:noFill/>
          <a:ln>
            <a:noFill/>
          </a:ln>
        </p:spPr>
      </p:pic>
      <p:pic>
        <p:nvPicPr>
          <p:cNvPr id="144" name="Google Shape;144;p4"/>
          <p:cNvPicPr preferRelativeResize="0"/>
          <p:nvPr/>
        </p:nvPicPr>
        <p:blipFill>
          <a:blip r:embed="rId7">
            <a:alphaModFix/>
          </a:blip>
          <a:stretch>
            <a:fillRect/>
          </a:stretch>
        </p:blipFill>
        <p:spPr>
          <a:xfrm>
            <a:off x="8329688" y="3371975"/>
            <a:ext cx="365123" cy="365123"/>
          </a:xfrm>
          <a:prstGeom prst="rect">
            <a:avLst/>
          </a:prstGeom>
          <a:noFill/>
          <a:ln>
            <a:noFill/>
          </a:ln>
        </p:spPr>
      </p:pic>
      <p:pic>
        <p:nvPicPr>
          <p:cNvPr id="145" name="Google Shape;145;p4"/>
          <p:cNvPicPr preferRelativeResize="0"/>
          <p:nvPr/>
        </p:nvPicPr>
        <p:blipFill>
          <a:blip r:embed="rId7">
            <a:alphaModFix/>
          </a:blip>
          <a:stretch>
            <a:fillRect/>
          </a:stretch>
        </p:blipFill>
        <p:spPr>
          <a:xfrm>
            <a:off x="10022525" y="4756075"/>
            <a:ext cx="365123" cy="365123"/>
          </a:xfrm>
          <a:prstGeom prst="rect">
            <a:avLst/>
          </a:prstGeom>
          <a:noFill/>
          <a:ln>
            <a:noFill/>
          </a:ln>
        </p:spPr>
      </p:pic>
      <p:pic>
        <p:nvPicPr>
          <p:cNvPr id="146" name="Google Shape;146;p4"/>
          <p:cNvPicPr preferRelativeResize="0"/>
          <p:nvPr/>
        </p:nvPicPr>
        <p:blipFill>
          <a:blip r:embed="rId7">
            <a:alphaModFix/>
          </a:blip>
          <a:stretch>
            <a:fillRect/>
          </a:stretch>
        </p:blipFill>
        <p:spPr>
          <a:xfrm>
            <a:off x="8329688" y="4756075"/>
            <a:ext cx="365123" cy="365123"/>
          </a:xfrm>
          <a:prstGeom prst="rect">
            <a:avLst/>
          </a:prstGeom>
          <a:noFill/>
          <a:ln>
            <a:noFill/>
          </a:ln>
        </p:spPr>
      </p:pic>
      <p:pic>
        <p:nvPicPr>
          <p:cNvPr id="147" name="Google Shape;147;p4"/>
          <p:cNvPicPr preferRelativeResize="0"/>
          <p:nvPr/>
        </p:nvPicPr>
        <p:blipFill>
          <a:blip r:embed="rId7">
            <a:alphaModFix/>
          </a:blip>
          <a:stretch>
            <a:fillRect/>
          </a:stretch>
        </p:blipFill>
        <p:spPr>
          <a:xfrm>
            <a:off x="4966425" y="4756075"/>
            <a:ext cx="365123" cy="365123"/>
          </a:xfrm>
          <a:prstGeom prst="rect">
            <a:avLst/>
          </a:prstGeom>
          <a:noFill/>
          <a:ln>
            <a:noFill/>
          </a:ln>
        </p:spPr>
      </p:pic>
      <p:pic>
        <p:nvPicPr>
          <p:cNvPr id="148" name="Google Shape;148;p4"/>
          <p:cNvPicPr preferRelativeResize="0"/>
          <p:nvPr/>
        </p:nvPicPr>
        <p:blipFill>
          <a:blip r:embed="rId8">
            <a:alphaModFix/>
          </a:blip>
          <a:stretch>
            <a:fillRect/>
          </a:stretch>
        </p:blipFill>
        <p:spPr>
          <a:xfrm>
            <a:off x="3161521" y="3371971"/>
            <a:ext cx="365125" cy="365125"/>
          </a:xfrm>
          <a:prstGeom prst="rect">
            <a:avLst/>
          </a:prstGeom>
          <a:noFill/>
          <a:ln>
            <a:noFill/>
          </a:ln>
        </p:spPr>
      </p:pic>
      <p:pic>
        <p:nvPicPr>
          <p:cNvPr id="149" name="Google Shape;149;p4"/>
          <p:cNvPicPr preferRelativeResize="0"/>
          <p:nvPr/>
        </p:nvPicPr>
        <p:blipFill>
          <a:blip r:embed="rId8">
            <a:alphaModFix/>
          </a:blip>
          <a:stretch>
            <a:fillRect/>
          </a:stretch>
        </p:blipFill>
        <p:spPr>
          <a:xfrm>
            <a:off x="6636846" y="3371971"/>
            <a:ext cx="365126" cy="365125"/>
          </a:xfrm>
          <a:prstGeom prst="rect">
            <a:avLst/>
          </a:prstGeom>
          <a:noFill/>
          <a:ln>
            <a:noFill/>
          </a:ln>
        </p:spPr>
      </p:pic>
      <p:pic>
        <p:nvPicPr>
          <p:cNvPr id="150" name="Google Shape;150;p4"/>
          <p:cNvPicPr preferRelativeResize="0"/>
          <p:nvPr/>
        </p:nvPicPr>
        <p:blipFill>
          <a:blip r:embed="rId8">
            <a:alphaModFix/>
          </a:blip>
          <a:stretch>
            <a:fillRect/>
          </a:stretch>
        </p:blipFill>
        <p:spPr>
          <a:xfrm>
            <a:off x="4966421" y="4064034"/>
            <a:ext cx="365125" cy="365125"/>
          </a:xfrm>
          <a:prstGeom prst="rect">
            <a:avLst/>
          </a:prstGeom>
          <a:noFill/>
          <a:ln>
            <a:noFill/>
          </a:ln>
        </p:spPr>
      </p:pic>
      <p:pic>
        <p:nvPicPr>
          <p:cNvPr id="151" name="Google Shape;151;p4"/>
          <p:cNvPicPr preferRelativeResize="0"/>
          <p:nvPr/>
        </p:nvPicPr>
        <p:blipFill>
          <a:blip r:embed="rId8">
            <a:alphaModFix/>
          </a:blip>
          <a:stretch>
            <a:fillRect/>
          </a:stretch>
        </p:blipFill>
        <p:spPr>
          <a:xfrm>
            <a:off x="8329684" y="4064034"/>
            <a:ext cx="365126" cy="365125"/>
          </a:xfrm>
          <a:prstGeom prst="rect">
            <a:avLst/>
          </a:prstGeom>
          <a:noFill/>
          <a:ln>
            <a:noFill/>
          </a:ln>
        </p:spPr>
      </p:pic>
      <p:pic>
        <p:nvPicPr>
          <p:cNvPr id="152" name="Google Shape;152;p4"/>
          <p:cNvPicPr preferRelativeResize="0"/>
          <p:nvPr/>
        </p:nvPicPr>
        <p:blipFill>
          <a:blip r:embed="rId8">
            <a:alphaModFix/>
          </a:blip>
          <a:stretch>
            <a:fillRect/>
          </a:stretch>
        </p:blipFill>
        <p:spPr>
          <a:xfrm>
            <a:off x="10022496" y="4064034"/>
            <a:ext cx="365126" cy="365125"/>
          </a:xfrm>
          <a:prstGeom prst="rect">
            <a:avLst/>
          </a:prstGeom>
          <a:noFill/>
          <a:ln>
            <a:noFill/>
          </a:ln>
        </p:spPr>
      </p:pic>
      <p:pic>
        <p:nvPicPr>
          <p:cNvPr id="153" name="Google Shape;153;p4"/>
          <p:cNvPicPr preferRelativeResize="0"/>
          <p:nvPr/>
        </p:nvPicPr>
        <p:blipFill>
          <a:blip r:embed="rId8">
            <a:alphaModFix/>
          </a:blip>
          <a:stretch>
            <a:fillRect/>
          </a:stretch>
        </p:blipFill>
        <p:spPr>
          <a:xfrm>
            <a:off x="3161521" y="4756084"/>
            <a:ext cx="365125" cy="365125"/>
          </a:xfrm>
          <a:prstGeom prst="rect">
            <a:avLst/>
          </a:prstGeom>
          <a:noFill/>
          <a:ln>
            <a:noFill/>
          </a:ln>
        </p:spPr>
      </p:pic>
      <p:pic>
        <p:nvPicPr>
          <p:cNvPr id="154" name="Google Shape;154;p4"/>
          <p:cNvPicPr preferRelativeResize="0"/>
          <p:nvPr/>
        </p:nvPicPr>
        <p:blipFill>
          <a:blip r:embed="rId8">
            <a:alphaModFix/>
          </a:blip>
          <a:stretch>
            <a:fillRect/>
          </a:stretch>
        </p:blipFill>
        <p:spPr>
          <a:xfrm>
            <a:off x="6636846" y="4756084"/>
            <a:ext cx="365126" cy="365125"/>
          </a:xfrm>
          <a:prstGeom prst="rect">
            <a:avLst/>
          </a:prstGeom>
          <a:noFill/>
          <a:ln>
            <a:noFill/>
          </a:ln>
        </p:spPr>
      </p:pic>
      <p:pic>
        <p:nvPicPr>
          <p:cNvPr id="155" name="Google Shape;155;p4"/>
          <p:cNvPicPr preferRelativeResize="0"/>
          <p:nvPr/>
        </p:nvPicPr>
        <p:blipFill>
          <a:blip r:embed="rId8">
            <a:alphaModFix/>
          </a:blip>
          <a:stretch>
            <a:fillRect/>
          </a:stretch>
        </p:blipFill>
        <p:spPr>
          <a:xfrm>
            <a:off x="3161521" y="5362809"/>
            <a:ext cx="365125" cy="365125"/>
          </a:xfrm>
          <a:prstGeom prst="rect">
            <a:avLst/>
          </a:prstGeom>
          <a:noFill/>
          <a:ln>
            <a:noFill/>
          </a:ln>
        </p:spPr>
      </p:pic>
      <p:pic>
        <p:nvPicPr>
          <p:cNvPr id="156" name="Google Shape;156;p4"/>
          <p:cNvPicPr preferRelativeResize="0"/>
          <p:nvPr/>
        </p:nvPicPr>
        <p:blipFill>
          <a:blip r:embed="rId8">
            <a:alphaModFix/>
          </a:blip>
          <a:stretch>
            <a:fillRect/>
          </a:stretch>
        </p:blipFill>
        <p:spPr>
          <a:xfrm>
            <a:off x="4966421" y="5362809"/>
            <a:ext cx="365125" cy="365125"/>
          </a:xfrm>
          <a:prstGeom prst="rect">
            <a:avLst/>
          </a:prstGeom>
          <a:noFill/>
          <a:ln>
            <a:noFill/>
          </a:ln>
        </p:spPr>
      </p:pic>
      <p:pic>
        <p:nvPicPr>
          <p:cNvPr id="157" name="Google Shape;157;p4"/>
          <p:cNvPicPr preferRelativeResize="0"/>
          <p:nvPr/>
        </p:nvPicPr>
        <p:blipFill>
          <a:blip r:embed="rId8">
            <a:alphaModFix/>
          </a:blip>
          <a:stretch>
            <a:fillRect/>
          </a:stretch>
        </p:blipFill>
        <p:spPr>
          <a:xfrm>
            <a:off x="6636846" y="5362809"/>
            <a:ext cx="365126" cy="365125"/>
          </a:xfrm>
          <a:prstGeom prst="rect">
            <a:avLst/>
          </a:prstGeom>
          <a:noFill/>
          <a:ln>
            <a:noFill/>
          </a:ln>
        </p:spPr>
      </p:pic>
      <p:pic>
        <p:nvPicPr>
          <p:cNvPr id="158" name="Google Shape;158;p4"/>
          <p:cNvPicPr preferRelativeResize="0"/>
          <p:nvPr/>
        </p:nvPicPr>
        <p:blipFill>
          <a:blip r:embed="rId8">
            <a:alphaModFix/>
          </a:blip>
          <a:stretch>
            <a:fillRect/>
          </a:stretch>
        </p:blipFill>
        <p:spPr>
          <a:xfrm>
            <a:off x="8329684" y="5362809"/>
            <a:ext cx="365126" cy="365125"/>
          </a:xfrm>
          <a:prstGeom prst="rect">
            <a:avLst/>
          </a:prstGeom>
          <a:noFill/>
          <a:ln>
            <a:noFill/>
          </a:ln>
        </p:spPr>
      </p:pic>
      <p:pic>
        <p:nvPicPr>
          <p:cNvPr id="159" name="Google Shape;159;p4"/>
          <p:cNvPicPr preferRelativeResize="0"/>
          <p:nvPr/>
        </p:nvPicPr>
        <p:blipFill>
          <a:blip r:embed="rId7">
            <a:alphaModFix/>
          </a:blip>
          <a:stretch>
            <a:fillRect/>
          </a:stretch>
        </p:blipFill>
        <p:spPr>
          <a:xfrm>
            <a:off x="10022500" y="5362800"/>
            <a:ext cx="365123" cy="3651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REQUIREMENTS ANALYSIS</a:t>
            </a:r>
            <a:endParaRPr/>
          </a:p>
        </p:txBody>
      </p:sp>
      <p:sp>
        <p:nvSpPr>
          <p:cNvPr id="166" name="Google Shape;166;p5"/>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67" name="Google Shape;167;p5"/>
          <p:cNvSpPr txBox="1"/>
          <p:nvPr/>
        </p:nvSpPr>
        <p:spPr>
          <a:xfrm>
            <a:off x="440287" y="1673157"/>
            <a:ext cx="11309400" cy="44343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Clr>
                <a:schemeClr val="dk1"/>
              </a:buClr>
              <a:buSzPts val="1100"/>
              <a:buFont typeface="Arial"/>
              <a:buNone/>
            </a:pPr>
            <a:r>
              <a:rPr lang="it-IT" sz="1500">
                <a:solidFill>
                  <a:schemeClr val="accent1"/>
                </a:solidFill>
                <a:latin typeface="Gill Sans"/>
                <a:ea typeface="Gill Sans"/>
                <a:cs typeface="Gill Sans"/>
                <a:sym typeface="Gill Sans"/>
              </a:rPr>
              <a:t>2.1 Functional Requirements:</a:t>
            </a:r>
            <a:endParaRPr sz="1500">
              <a:solidFill>
                <a:schemeClr val="accent1"/>
              </a:solidFill>
              <a:latin typeface="Gill Sans"/>
              <a:ea typeface="Gill Sans"/>
              <a:cs typeface="Gill Sans"/>
              <a:sym typeface="Gill Sans"/>
            </a:endParaRPr>
          </a:p>
          <a:p>
            <a:pPr indent="-285750" lvl="0" marL="457200" rtl="0" algn="just">
              <a:lnSpc>
                <a:spcPct val="115000"/>
              </a:lnSpc>
              <a:spcBef>
                <a:spcPts val="100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End nodes with sensors (Nordic Thingy:52) acquire data from the environment (temperature, humidity).</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End nodes with sensors acquire motion data (Nordic Thingy:52).</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The device acquires positioning data for geolocation and time information (Smartphone: GPS location and timestamp).</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 gateway aggregates the data and sends the data via REST (REpresentational State Transfer) API (Application Programming Interface) to the cloud server.</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On a cloud server, a JSON (JavaScript Object Notation) database stores the captured data.</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 dashboard for viewing the data from the operating devices showing the location of the current user alongside other information about the road.</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 dashboard for viewing and querying all the historical data of all operating devices reported (from the database).</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 dashboard for viewing the real-time captured data from the devices involved (via websocket).</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 trained model elaborates captured data to flag the presence of potholes on the map.</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An algorithm calculates the distance between the driver and the potholes.</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The dashboard (in point f or h) includes retroactive feedback with an alert for the closest roads with poor conditions (i.e., &lt; 500 meters). </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The driver (LED on Thingy:52) gets a visual alert about poor road conditions. </a:t>
            </a:r>
            <a:endParaRPr sz="15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500">
                <a:solidFill>
                  <a:schemeClr val="accent1"/>
                </a:solidFill>
                <a:latin typeface="Gill Sans"/>
                <a:ea typeface="Gill Sans"/>
                <a:cs typeface="Gill Sans"/>
                <a:sym typeface="Gill Sans"/>
              </a:rPr>
              <a:t>The driver (alert sound on Thingy:52) gets an acoustic alert about poor road conditions.</a:t>
            </a:r>
            <a:endParaRPr sz="1500">
              <a:solidFill>
                <a:schemeClr val="accen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080df13fa3_0_0"/>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REQUIREMENTS ANALYSIS</a:t>
            </a:r>
            <a:endParaRPr/>
          </a:p>
        </p:txBody>
      </p:sp>
      <p:sp>
        <p:nvSpPr>
          <p:cNvPr id="174" name="Google Shape;174;g2080df13fa3_0_0"/>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75" name="Google Shape;175;g2080df13fa3_0_0"/>
          <p:cNvSpPr txBox="1"/>
          <p:nvPr/>
        </p:nvSpPr>
        <p:spPr>
          <a:xfrm>
            <a:off x="440287" y="1673157"/>
            <a:ext cx="11309400" cy="14793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None/>
            </a:pPr>
            <a:r>
              <a:rPr lang="it-IT" sz="1800">
                <a:solidFill>
                  <a:schemeClr val="accent1"/>
                </a:solidFill>
                <a:latin typeface="Gill Sans"/>
                <a:ea typeface="Gill Sans"/>
                <a:cs typeface="Gill Sans"/>
                <a:sym typeface="Gill Sans"/>
              </a:rPr>
              <a:t>2.2 Non-Functional Requirements:</a:t>
            </a:r>
            <a:endParaRPr sz="1800">
              <a:solidFill>
                <a:schemeClr val="accent1"/>
              </a:solidFill>
              <a:latin typeface="Gill Sans"/>
              <a:ea typeface="Gill Sans"/>
              <a:cs typeface="Gill Sans"/>
              <a:sym typeface="Gill Sans"/>
            </a:endParaRPr>
          </a:p>
          <a:p>
            <a:pPr indent="-304800" lvl="0" marL="457200" rtl="0" algn="just">
              <a:lnSpc>
                <a:spcPct val="115000"/>
              </a:lnSpc>
              <a:spcBef>
                <a:spcPts val="1200"/>
              </a:spcBef>
              <a:spcAft>
                <a:spcPts val="0"/>
              </a:spcAft>
              <a:buClr>
                <a:schemeClr val="accent1"/>
              </a:buClr>
              <a:buSzPts val="1200"/>
              <a:buFont typeface="Gill Sans"/>
              <a:buAutoNum type="alphaUcPeriod"/>
            </a:pPr>
            <a:r>
              <a:rPr lang="it-IT" sz="1800">
                <a:solidFill>
                  <a:schemeClr val="accent1"/>
                </a:solidFill>
                <a:latin typeface="Gill Sans"/>
                <a:ea typeface="Gill Sans"/>
                <a:cs typeface="Gill Sans"/>
                <a:sym typeface="Gill Sans"/>
              </a:rPr>
              <a:t>The system gets tested on good road conditions.</a:t>
            </a:r>
            <a:endParaRPr sz="1800">
              <a:solidFill>
                <a:schemeClr val="accent1"/>
              </a:solidFill>
              <a:latin typeface="Gill Sans"/>
              <a:ea typeface="Gill Sans"/>
              <a:cs typeface="Gill Sans"/>
              <a:sym typeface="Gill Sans"/>
            </a:endParaRPr>
          </a:p>
          <a:p>
            <a:pPr indent="-304800" lvl="0" marL="457200" rtl="0" algn="just">
              <a:lnSpc>
                <a:spcPct val="115000"/>
              </a:lnSpc>
              <a:spcBef>
                <a:spcPts val="0"/>
              </a:spcBef>
              <a:spcAft>
                <a:spcPts val="0"/>
              </a:spcAft>
              <a:buClr>
                <a:schemeClr val="accent1"/>
              </a:buClr>
              <a:buSzPts val="1200"/>
              <a:buFont typeface="Gill Sans"/>
              <a:buAutoNum type="alphaUcPeriod"/>
            </a:pPr>
            <a:r>
              <a:rPr lang="it-IT" sz="1800">
                <a:solidFill>
                  <a:schemeClr val="accent1"/>
                </a:solidFill>
                <a:latin typeface="Gill Sans"/>
                <a:ea typeface="Gill Sans"/>
                <a:cs typeface="Gill Sans"/>
                <a:sym typeface="Gill Sans"/>
              </a:rPr>
              <a:t>The system gets tested on poor road conditions.</a:t>
            </a:r>
            <a:endParaRPr sz="1800">
              <a:solidFill>
                <a:schemeClr val="accent1"/>
              </a:solidFill>
              <a:latin typeface="Gill Sans"/>
              <a:ea typeface="Gill Sans"/>
              <a:cs typeface="Gill Sans"/>
              <a:sym typeface="Gill Sans"/>
            </a:endParaRPr>
          </a:p>
          <a:p>
            <a:pPr indent="-285750" lvl="0" marL="457200" rtl="0" algn="just">
              <a:lnSpc>
                <a:spcPct val="115000"/>
              </a:lnSpc>
              <a:spcBef>
                <a:spcPts val="0"/>
              </a:spcBef>
              <a:spcAft>
                <a:spcPts val="0"/>
              </a:spcAft>
              <a:buClr>
                <a:schemeClr val="accent1"/>
              </a:buClr>
              <a:buSzPts val="900"/>
              <a:buFont typeface="Gill Sans"/>
              <a:buAutoNum type="alphaUcPeriod"/>
            </a:pPr>
            <a:r>
              <a:rPr lang="it-IT" sz="1800">
                <a:solidFill>
                  <a:schemeClr val="accent1"/>
                </a:solidFill>
                <a:latin typeface="Gill Sans"/>
                <a:ea typeface="Gill Sans"/>
                <a:cs typeface="Gill Sans"/>
                <a:sym typeface="Gill Sans"/>
              </a:rPr>
              <a:t>The s</a:t>
            </a:r>
            <a:r>
              <a:rPr lang="it-IT" sz="1800">
                <a:solidFill>
                  <a:schemeClr val="accent1"/>
                </a:solidFill>
                <a:latin typeface="Gill Sans"/>
                <a:ea typeface="Gill Sans"/>
                <a:cs typeface="Gill Sans"/>
                <a:sym typeface="Gill Sans"/>
              </a:rPr>
              <a:t>ystem could work without internet connection</a:t>
            </a:r>
            <a:r>
              <a:rPr lang="it-IT" sz="1500">
                <a:solidFill>
                  <a:schemeClr val="accent1"/>
                </a:solidFill>
                <a:latin typeface="Gill Sans"/>
                <a:ea typeface="Gill Sans"/>
                <a:cs typeface="Gill Sans"/>
                <a:sym typeface="Gill Sans"/>
              </a:rPr>
              <a:t>.</a:t>
            </a:r>
            <a:endParaRPr sz="1500">
              <a:solidFill>
                <a:schemeClr val="accent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HARDWARE TECHNOLOGIES</a:t>
            </a:r>
            <a:endParaRPr/>
          </a:p>
        </p:txBody>
      </p:sp>
      <p:sp>
        <p:nvSpPr>
          <p:cNvPr id="181" name="Google Shape;181;p6"/>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82" name="Google Shape;182;p6"/>
          <p:cNvSpPr txBox="1"/>
          <p:nvPr/>
        </p:nvSpPr>
        <p:spPr>
          <a:xfrm>
            <a:off x="440287" y="1673157"/>
            <a:ext cx="11309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1"/>
              </a:solidFill>
              <a:latin typeface="Gill Sans"/>
              <a:ea typeface="Gill Sans"/>
              <a:cs typeface="Gill Sans"/>
              <a:sym typeface="Gill Sans"/>
            </a:endParaRPr>
          </a:p>
          <a:p>
            <a:pPr indent="-342900" lvl="0" marL="45720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Nordic Thingy:52</a:t>
            </a:r>
            <a:endParaRPr sz="1800">
              <a:solidFill>
                <a:schemeClr val="accent1"/>
              </a:solidFill>
              <a:latin typeface="Gill Sans"/>
              <a:ea typeface="Gill Sans"/>
              <a:cs typeface="Gill Sans"/>
              <a:sym typeface="Gill Sans"/>
            </a:endParaRPr>
          </a:p>
          <a:p>
            <a:pPr indent="-342900" lvl="0" marL="45720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MPU-9250</a:t>
            </a:r>
            <a:endParaRPr sz="1800">
              <a:solidFill>
                <a:schemeClr val="accent1"/>
              </a:solidFill>
              <a:latin typeface="Gill Sans"/>
              <a:ea typeface="Gill Sans"/>
              <a:cs typeface="Gill Sans"/>
              <a:sym typeface="Gill Sans"/>
            </a:endParaRPr>
          </a:p>
          <a:p>
            <a:pPr indent="-342900" lvl="0" marL="457200" rtl="0" algn="just">
              <a:lnSpc>
                <a:spcPct val="115000"/>
              </a:lnSpc>
              <a:spcBef>
                <a:spcPts val="0"/>
              </a:spcBef>
              <a:spcAft>
                <a:spcPts val="1000"/>
              </a:spcAft>
              <a:buClr>
                <a:schemeClr val="accent1"/>
              </a:buClr>
              <a:buSzPts val="1800"/>
              <a:buFont typeface="Gill Sans"/>
              <a:buChar char="●"/>
            </a:pPr>
            <a:r>
              <a:rPr lang="it-IT" sz="1800">
                <a:solidFill>
                  <a:schemeClr val="accent1"/>
                </a:solidFill>
                <a:latin typeface="Gill Sans"/>
                <a:ea typeface="Gill Sans"/>
                <a:cs typeface="Gill Sans"/>
                <a:sym typeface="Gill Sans"/>
              </a:rPr>
              <a:t>Smartphone</a:t>
            </a:r>
            <a:endParaRPr sz="1800">
              <a:solidFill>
                <a:schemeClr val="accent1"/>
              </a:solidFill>
              <a:latin typeface="Gill Sans"/>
              <a:ea typeface="Gill Sans"/>
              <a:cs typeface="Gill Sans"/>
              <a:sym typeface="Gill Sans"/>
            </a:endParaRPr>
          </a:p>
        </p:txBody>
      </p:sp>
      <p:pic>
        <p:nvPicPr>
          <p:cNvPr id="183" name="Google Shape;183;p6"/>
          <p:cNvPicPr preferRelativeResize="0"/>
          <p:nvPr/>
        </p:nvPicPr>
        <p:blipFill>
          <a:blip r:embed="rId3">
            <a:alphaModFix/>
          </a:blip>
          <a:stretch>
            <a:fillRect/>
          </a:stretch>
        </p:blipFill>
        <p:spPr>
          <a:xfrm rot="2939996">
            <a:off x="1848925" y="3365287"/>
            <a:ext cx="1078051" cy="2279001"/>
          </a:xfrm>
          <a:prstGeom prst="rect">
            <a:avLst/>
          </a:prstGeom>
          <a:noFill/>
          <a:ln>
            <a:noFill/>
          </a:ln>
        </p:spPr>
      </p:pic>
      <p:pic>
        <p:nvPicPr>
          <p:cNvPr id="184" name="Google Shape;184;p6"/>
          <p:cNvPicPr preferRelativeResize="0"/>
          <p:nvPr/>
        </p:nvPicPr>
        <p:blipFill>
          <a:blip r:embed="rId4">
            <a:alphaModFix/>
          </a:blip>
          <a:stretch>
            <a:fillRect/>
          </a:stretch>
        </p:blipFill>
        <p:spPr>
          <a:xfrm>
            <a:off x="5470563" y="1398882"/>
            <a:ext cx="5238750" cy="2286000"/>
          </a:xfrm>
          <a:prstGeom prst="rect">
            <a:avLst/>
          </a:prstGeom>
          <a:noFill/>
          <a:ln>
            <a:noFill/>
          </a:ln>
        </p:spPr>
      </p:pic>
      <p:pic>
        <p:nvPicPr>
          <p:cNvPr id="185" name="Google Shape;185;p6"/>
          <p:cNvPicPr preferRelativeResize="0"/>
          <p:nvPr/>
        </p:nvPicPr>
        <p:blipFill>
          <a:blip r:embed="rId5">
            <a:alphaModFix/>
          </a:blip>
          <a:stretch>
            <a:fillRect/>
          </a:stretch>
        </p:blipFill>
        <p:spPr>
          <a:xfrm>
            <a:off x="4264600" y="3448757"/>
            <a:ext cx="6013918" cy="26753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080df13fa3_0_7"/>
          <p:cNvSpPr txBox="1"/>
          <p:nvPr>
            <p:ph type="title"/>
          </p:nvPr>
        </p:nvSpPr>
        <p:spPr>
          <a:xfrm>
            <a:off x="581192" y="702156"/>
            <a:ext cx="11029500" cy="49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SOFT</a:t>
            </a:r>
            <a:r>
              <a:rPr lang="it-IT"/>
              <a:t>WARE TECHNOLOGIES</a:t>
            </a:r>
            <a:endParaRPr/>
          </a:p>
        </p:txBody>
      </p:sp>
      <p:sp>
        <p:nvSpPr>
          <p:cNvPr id="191" name="Google Shape;191;g2080df13fa3_0_7"/>
          <p:cNvSpPr txBox="1"/>
          <p:nvPr>
            <p:ph idx="12" type="sldNum"/>
          </p:nvPr>
        </p:nvSpPr>
        <p:spPr>
          <a:xfrm>
            <a:off x="10830267" y="6438900"/>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192" name="Google Shape;192;g2080df13fa3_0_7"/>
          <p:cNvSpPr txBox="1"/>
          <p:nvPr/>
        </p:nvSpPr>
        <p:spPr>
          <a:xfrm>
            <a:off x="440287" y="1673157"/>
            <a:ext cx="11309400" cy="39711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Char char="●"/>
            </a:pPr>
            <a:r>
              <a:rPr lang="it-IT" sz="1800">
                <a:solidFill>
                  <a:schemeClr val="accent1"/>
                </a:solidFill>
                <a:latin typeface="Gill Sans"/>
                <a:ea typeface="Gill Sans"/>
                <a:cs typeface="Gill Sans"/>
                <a:sym typeface="Gill Sans"/>
              </a:rPr>
              <a:t>JavaScript</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JSON </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HTML</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HTTP</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Python</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NodeJS</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Pandas library</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Leaflet library</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git</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DuckDNS</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Kaggle</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Let’s Encrypt</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Bluetooth 5.0</a:t>
            </a:r>
            <a:endParaRPr sz="1800">
              <a:solidFill>
                <a:schemeClr val="accent1"/>
              </a:solidFill>
              <a:latin typeface="Gill Sans"/>
              <a:ea typeface="Gill Sans"/>
              <a:cs typeface="Gill Sans"/>
              <a:sym typeface="Gill Sans"/>
            </a:endParaRPr>
          </a:p>
          <a:p>
            <a:pPr indent="-342900" lvl="0" marL="457200" marR="0" rtl="0" algn="l">
              <a:spcBef>
                <a:spcPts val="0"/>
              </a:spcBef>
              <a:spcAft>
                <a:spcPts val="0"/>
              </a:spcAft>
              <a:buClr>
                <a:schemeClr val="accent1"/>
              </a:buClr>
              <a:buSzPts val="1800"/>
              <a:buFont typeface="Gill Sans"/>
              <a:buChar char="●"/>
            </a:pPr>
            <a:r>
              <a:rPr lang="it-IT" sz="1800">
                <a:solidFill>
                  <a:schemeClr val="accent1"/>
                </a:solidFill>
                <a:latin typeface="Gill Sans"/>
                <a:ea typeface="Gill Sans"/>
                <a:cs typeface="Gill Sans"/>
                <a:sym typeface="Gill Sans"/>
              </a:rPr>
              <a:t>GPS</a:t>
            </a:r>
            <a:endParaRPr sz="1800">
              <a:solidFill>
                <a:schemeClr val="accent1"/>
              </a:solidFill>
              <a:latin typeface="Gill Sans"/>
              <a:ea typeface="Gill Sans"/>
              <a:cs typeface="Gill Sans"/>
              <a:sym typeface="Gill Sans"/>
            </a:endParaRPr>
          </a:p>
        </p:txBody>
      </p:sp>
      <p:pic>
        <p:nvPicPr>
          <p:cNvPr id="193" name="Google Shape;193;g2080df13fa3_0_7"/>
          <p:cNvPicPr preferRelativeResize="0"/>
          <p:nvPr/>
        </p:nvPicPr>
        <p:blipFill rotWithShape="1">
          <a:blip r:embed="rId3">
            <a:alphaModFix/>
          </a:blip>
          <a:srcRect b="24636" l="0" r="1623" t="0"/>
          <a:stretch/>
        </p:blipFill>
        <p:spPr>
          <a:xfrm>
            <a:off x="4375075" y="1324300"/>
            <a:ext cx="6331750" cy="3638100"/>
          </a:xfrm>
          <a:prstGeom prst="rect">
            <a:avLst/>
          </a:prstGeom>
          <a:noFill/>
          <a:ln>
            <a:noFill/>
          </a:ln>
        </p:spPr>
      </p:pic>
      <p:pic>
        <p:nvPicPr>
          <p:cNvPr id="194" name="Google Shape;194;g2080df13fa3_0_7"/>
          <p:cNvPicPr preferRelativeResize="0"/>
          <p:nvPr/>
        </p:nvPicPr>
        <p:blipFill rotWithShape="1">
          <a:blip r:embed="rId3">
            <a:alphaModFix/>
          </a:blip>
          <a:srcRect b="4840" l="0" r="5392" t="74221"/>
          <a:stretch/>
        </p:blipFill>
        <p:spPr>
          <a:xfrm>
            <a:off x="5406775" y="5010100"/>
            <a:ext cx="6600425" cy="1095500"/>
          </a:xfrm>
          <a:prstGeom prst="rect">
            <a:avLst/>
          </a:prstGeom>
          <a:noFill/>
          <a:ln>
            <a:noFill/>
          </a:ln>
        </p:spPr>
      </p:pic>
      <p:pic>
        <p:nvPicPr>
          <p:cNvPr id="195" name="Google Shape;195;g2080df13fa3_0_7"/>
          <p:cNvPicPr preferRelativeResize="0"/>
          <p:nvPr/>
        </p:nvPicPr>
        <p:blipFill rotWithShape="1">
          <a:blip r:embed="rId4">
            <a:alphaModFix/>
          </a:blip>
          <a:srcRect b="35871" l="19847" r="20960" t="36554"/>
          <a:stretch/>
        </p:blipFill>
        <p:spPr>
          <a:xfrm>
            <a:off x="3160425" y="5090150"/>
            <a:ext cx="2405550" cy="597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581192" y="702156"/>
            <a:ext cx="11029616" cy="49434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000"/>
              <a:buFont typeface="Gill Sans"/>
              <a:buNone/>
            </a:pPr>
            <a:r>
              <a:rPr lang="it-IT"/>
              <a:t>SYSTEM ARCHITECTURE</a:t>
            </a:r>
            <a:endParaRPr/>
          </a:p>
        </p:txBody>
      </p:sp>
      <p:sp>
        <p:nvSpPr>
          <p:cNvPr id="201" name="Google Shape;201;p7"/>
          <p:cNvSpPr txBox="1"/>
          <p:nvPr>
            <p:ph idx="12" type="sldNum"/>
          </p:nvPr>
        </p:nvSpPr>
        <p:spPr>
          <a:xfrm>
            <a:off x="10830267" y="6438900"/>
            <a:ext cx="105251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202" name="Google Shape;202;p7"/>
          <p:cNvSpPr txBox="1"/>
          <p:nvPr/>
        </p:nvSpPr>
        <p:spPr>
          <a:xfrm>
            <a:off x="440287" y="1673157"/>
            <a:ext cx="11309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1"/>
              </a:solidFill>
              <a:latin typeface="Gill Sans"/>
              <a:ea typeface="Gill Sans"/>
              <a:cs typeface="Gill Sans"/>
              <a:sym typeface="Gill Sans"/>
            </a:endParaRPr>
          </a:p>
        </p:txBody>
      </p:sp>
      <p:pic>
        <p:nvPicPr>
          <p:cNvPr id="203" name="Google Shape;203;p7"/>
          <p:cNvPicPr preferRelativeResize="0"/>
          <p:nvPr/>
        </p:nvPicPr>
        <p:blipFill>
          <a:blip r:embed="rId3">
            <a:alphaModFix/>
          </a:blip>
          <a:stretch>
            <a:fillRect/>
          </a:stretch>
        </p:blipFill>
        <p:spPr>
          <a:xfrm>
            <a:off x="2294200" y="1509050"/>
            <a:ext cx="7601499" cy="474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i">
  <a:themeElements>
    <a:clrScheme name="Dividendi">
      <a:dk1>
        <a:srgbClr val="000000"/>
      </a:dk1>
      <a:lt1>
        <a:srgbClr val="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2018-09-06T09:25:26Z</dcterms:created>
  <dc:creator>Ilaria  Sergi</dc:creator>
</cp:coreProperties>
</file>